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1" r:id="rId1"/>
  </p:sldMasterIdLst>
  <p:notesMasterIdLst>
    <p:notesMasterId r:id="rId24"/>
  </p:notesMasterIdLst>
  <p:sldIdLst>
    <p:sldId id="256" r:id="rId2"/>
    <p:sldId id="257" r:id="rId3"/>
    <p:sldId id="258"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8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13" d="100"/>
          <a:sy n="113" d="100"/>
        </p:scale>
        <p:origin x="456" y="1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6.xml"/><Relationship Id="rId1" Type="http://schemas.microsoft.com/office/2011/relationships/chartStyle" Target="style16.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percentage_growth_rate</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Sheet1!$A$2:$B$10</c:f>
              <c:multiLvlStrCache>
                <c:ptCount val="9"/>
                <c:lvl>
                  <c:pt idx="0">
                    <c:v>March</c:v>
                  </c:pt>
                  <c:pt idx="1">
                    <c:v>March</c:v>
                  </c:pt>
                  <c:pt idx="2">
                    <c:v>March</c:v>
                  </c:pt>
                  <c:pt idx="3">
                    <c:v>February</c:v>
                  </c:pt>
                  <c:pt idx="4">
                    <c:v>February</c:v>
                  </c:pt>
                  <c:pt idx="5">
                    <c:v>February</c:v>
                  </c:pt>
                  <c:pt idx="6">
                    <c:v>January</c:v>
                  </c:pt>
                  <c:pt idx="7">
                    <c:v>January</c:v>
                  </c:pt>
                  <c:pt idx="8">
                    <c:v>January</c:v>
                  </c:pt>
                </c:lvl>
                <c:lvl>
                  <c:pt idx="0">
                    <c:v>A</c:v>
                  </c:pt>
                  <c:pt idx="1">
                    <c:v>C</c:v>
                  </c:pt>
                  <c:pt idx="2">
                    <c:v>B</c:v>
                  </c:pt>
                  <c:pt idx="3">
                    <c:v>B</c:v>
                  </c:pt>
                  <c:pt idx="4">
                    <c:v>C</c:v>
                  </c:pt>
                  <c:pt idx="5">
                    <c:v>A</c:v>
                  </c:pt>
                  <c:pt idx="6">
                    <c:v>A</c:v>
                  </c:pt>
                  <c:pt idx="7">
                    <c:v>B</c:v>
                  </c:pt>
                  <c:pt idx="8">
                    <c:v>C</c:v>
                  </c:pt>
                </c:lvl>
              </c:multiLvlStrCache>
            </c:multiLvlStrRef>
          </c:cat>
          <c:val>
            <c:numRef>
              <c:f>Sheet1!$C$2:$C$10</c:f>
              <c:numCache>
                <c:formatCode>General</c:formatCode>
                <c:ptCount val="9"/>
                <c:pt idx="0">
                  <c:v>26.12</c:v>
                </c:pt>
                <c:pt idx="1">
                  <c:v>12.95</c:v>
                </c:pt>
                <c:pt idx="2">
                  <c:v>0.5</c:v>
                </c:pt>
                <c:pt idx="3">
                  <c:v>-7.4</c:v>
                </c:pt>
                <c:pt idx="4">
                  <c:v>-18.55</c:v>
                </c:pt>
                <c:pt idx="5">
                  <c:v>-22.8</c:v>
                </c:pt>
                <c:pt idx="6">
                  <c:v>0</c:v>
                </c:pt>
                <c:pt idx="7">
                  <c:v>0</c:v>
                </c:pt>
                <c:pt idx="8">
                  <c:v>0</c:v>
                </c:pt>
              </c:numCache>
            </c:numRef>
          </c:val>
          <c:extLst>
            <c:ext xmlns:c16="http://schemas.microsoft.com/office/drawing/2014/chart" uri="{C3380CC4-5D6E-409C-BE32-E72D297353CC}">
              <c16:uniqueId val="{00000000-370C-4981-96F1-8F352C36766E}"/>
            </c:ext>
          </c:extLst>
        </c:ser>
        <c:dLbls>
          <c:dLblPos val="outEnd"/>
          <c:showLegendKey val="0"/>
          <c:showVal val="1"/>
          <c:showCatName val="0"/>
          <c:showSerName val="0"/>
          <c:showPercent val="0"/>
          <c:showBubbleSize val="0"/>
        </c:dLbls>
        <c:gapWidth val="444"/>
        <c:overlap val="-90"/>
        <c:axId val="634557168"/>
        <c:axId val="482343472"/>
      </c:barChart>
      <c:catAx>
        <c:axId val="6345571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482343472"/>
        <c:crosses val="autoZero"/>
        <c:auto val="1"/>
        <c:lblAlgn val="ctr"/>
        <c:lblOffset val="100"/>
        <c:noMultiLvlLbl val="0"/>
      </c:catAx>
      <c:valAx>
        <c:axId val="482343472"/>
        <c:scaling>
          <c:orientation val="minMax"/>
        </c:scaling>
        <c:delete val="1"/>
        <c:axPos val="l"/>
        <c:numFmt formatCode="General" sourceLinked="1"/>
        <c:majorTickMark val="none"/>
        <c:minorTickMark val="none"/>
        <c:tickLblPos val="nextTo"/>
        <c:crossAx val="6345571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sng" strike="noStrike" kern="1200" cap="all" spc="150" baseline="0">
                <a:solidFill>
                  <a:schemeClr val="tx1">
                    <a:lumMod val="50000"/>
                    <a:lumOff val="50000"/>
                  </a:schemeClr>
                </a:solidFill>
                <a:latin typeface="+mn-lt"/>
                <a:ea typeface="+mn-ea"/>
                <a:cs typeface="+mn-cs"/>
              </a:defRPr>
            </a:pPr>
            <a:r>
              <a:rPr lang="en-IN" u="sng" dirty="0">
                <a:solidFill>
                  <a:schemeClr val="accent6"/>
                </a:solidFill>
              </a:rPr>
              <a:t>Female</a:t>
            </a:r>
          </a:p>
        </c:rich>
      </c:tx>
      <c:overlay val="0"/>
      <c:spPr>
        <a:noFill/>
        <a:ln>
          <a:noFill/>
        </a:ln>
        <a:effectLst/>
      </c:spPr>
      <c:txPr>
        <a:bodyPr rot="0" spcFirstLastPara="1" vertOverflow="ellipsis" vert="horz" wrap="square" anchor="ctr" anchorCtr="1"/>
        <a:lstStyle/>
        <a:p>
          <a:pPr>
            <a:defRPr sz="2200" b="1" i="0" u="sng"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Sheet10!$B$1</c:f>
              <c:strCache>
                <c:ptCount val="1"/>
                <c:pt idx="0">
                  <c:v>no_of_repeat_orders</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1"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Sheet10!$A$2:$A$16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Sheet10!$B$2:$B$16</c:f>
              <c:numCache>
                <c:formatCode>General</c:formatCode>
                <c:ptCount val="15"/>
                <c:pt idx="0">
                  <c:v>23</c:v>
                </c:pt>
                <c:pt idx="1">
                  <c:v>25</c:v>
                </c:pt>
                <c:pt idx="2">
                  <c:v>24</c:v>
                </c:pt>
                <c:pt idx="3">
                  <c:v>22</c:v>
                </c:pt>
                <c:pt idx="4">
                  <c:v>19</c:v>
                </c:pt>
                <c:pt idx="5">
                  <c:v>26</c:v>
                </c:pt>
                <c:pt idx="6">
                  <c:v>29</c:v>
                </c:pt>
                <c:pt idx="7">
                  <c:v>21</c:v>
                </c:pt>
                <c:pt idx="8">
                  <c:v>17</c:v>
                </c:pt>
                <c:pt idx="9">
                  <c:v>26</c:v>
                </c:pt>
                <c:pt idx="10">
                  <c:v>27</c:v>
                </c:pt>
                <c:pt idx="11">
                  <c:v>19</c:v>
                </c:pt>
                <c:pt idx="12">
                  <c:v>29</c:v>
                </c:pt>
                <c:pt idx="13">
                  <c:v>24</c:v>
                </c:pt>
                <c:pt idx="14">
                  <c:v>21</c:v>
                </c:pt>
              </c:numCache>
            </c:numRef>
          </c:val>
          <c:extLst>
            <c:ext xmlns:c16="http://schemas.microsoft.com/office/drawing/2014/chart" uri="{C3380CC4-5D6E-409C-BE32-E72D297353CC}">
              <c16:uniqueId val="{00000000-2B1B-4BA3-9980-5A86CEA68177}"/>
            </c:ext>
          </c:extLst>
        </c:ser>
        <c:dLbls>
          <c:dLblPos val="outEnd"/>
          <c:showLegendKey val="0"/>
          <c:showVal val="1"/>
          <c:showCatName val="0"/>
          <c:showSerName val="0"/>
          <c:showPercent val="0"/>
          <c:showBubbleSize val="0"/>
        </c:dLbls>
        <c:gapWidth val="444"/>
        <c:overlap val="-90"/>
        <c:axId val="634557648"/>
        <c:axId val="634554288"/>
      </c:barChart>
      <c:catAx>
        <c:axId val="63455764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tx1">
                        <a:lumMod val="65000"/>
                        <a:lumOff val="35000"/>
                      </a:schemeClr>
                    </a:solidFill>
                    <a:latin typeface="+mn-lt"/>
                    <a:ea typeface="+mn-ea"/>
                    <a:cs typeface="+mn-cs"/>
                  </a:defRPr>
                </a:pPr>
                <a:r>
                  <a:rPr lang="en-IN" b="1"/>
                  <a:t>Customer ID</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634554288"/>
        <c:crosses val="autoZero"/>
        <c:auto val="1"/>
        <c:lblAlgn val="ctr"/>
        <c:lblOffset val="100"/>
        <c:noMultiLvlLbl val="0"/>
      </c:catAx>
      <c:valAx>
        <c:axId val="634554288"/>
        <c:scaling>
          <c:orientation val="minMax"/>
        </c:scaling>
        <c:delete val="1"/>
        <c:axPos val="l"/>
        <c:title>
          <c:tx>
            <c:rich>
              <a:bodyPr rot="-5400000" spcFirstLastPara="1" vertOverflow="ellipsis" vert="horz" wrap="square" anchor="ctr" anchorCtr="1"/>
              <a:lstStyle/>
              <a:p>
                <a:pPr>
                  <a:defRPr sz="900" b="1" i="0" u="none" strike="noStrike" kern="1200" cap="all" baseline="0">
                    <a:solidFill>
                      <a:schemeClr val="tx1">
                        <a:lumMod val="65000"/>
                        <a:lumOff val="35000"/>
                      </a:schemeClr>
                    </a:solidFill>
                    <a:latin typeface="+mn-lt"/>
                    <a:ea typeface="+mn-ea"/>
                    <a:cs typeface="+mn-cs"/>
                  </a:defRPr>
                </a:pPr>
                <a:r>
                  <a:rPr lang="en-IN" b="1" dirty="0"/>
                  <a:t>Number of Orders for the given Period</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6345576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sng" strike="noStrike" kern="1200" cap="all" spc="150" baseline="0">
                <a:solidFill>
                  <a:schemeClr val="tx1">
                    <a:lumMod val="50000"/>
                    <a:lumOff val="50000"/>
                  </a:schemeClr>
                </a:solidFill>
                <a:latin typeface="+mn-lt"/>
                <a:ea typeface="+mn-ea"/>
                <a:cs typeface="+mn-cs"/>
              </a:defRPr>
            </a:pPr>
            <a:r>
              <a:rPr lang="en-IN" u="sng" dirty="0">
                <a:solidFill>
                  <a:schemeClr val="accent6"/>
                </a:solidFill>
              </a:rPr>
              <a:t>Female</a:t>
            </a:r>
          </a:p>
        </c:rich>
      </c:tx>
      <c:overlay val="0"/>
      <c:spPr>
        <a:noFill/>
        <a:ln>
          <a:noFill/>
        </a:ln>
        <a:effectLst/>
      </c:spPr>
      <c:txPr>
        <a:bodyPr rot="0" spcFirstLastPara="1" vertOverflow="ellipsis" vert="horz" wrap="square" anchor="ctr" anchorCtr="1"/>
        <a:lstStyle/>
        <a:p>
          <a:pPr>
            <a:defRPr sz="2200" b="1" i="0" u="sng"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Sheet11!$B$1</c:f>
              <c:strCache>
                <c:ptCount val="1"/>
                <c:pt idx="0">
                  <c:v>SALES_REV</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Sheet11!$A$2:$A$6</c:f>
              <c:numCache>
                <c:formatCode>General</c:formatCode>
                <c:ptCount val="5"/>
                <c:pt idx="0">
                  <c:v>1</c:v>
                </c:pt>
                <c:pt idx="1">
                  <c:v>2</c:v>
                </c:pt>
                <c:pt idx="2">
                  <c:v>3</c:v>
                </c:pt>
                <c:pt idx="3">
                  <c:v>8</c:v>
                </c:pt>
                <c:pt idx="4">
                  <c:v>15</c:v>
                </c:pt>
              </c:numCache>
            </c:numRef>
          </c:cat>
          <c:val>
            <c:numRef>
              <c:f>Sheet11!$B$2:$B$6</c:f>
              <c:numCache>
                <c:formatCode>General</c:formatCode>
                <c:ptCount val="5"/>
                <c:pt idx="0">
                  <c:v>21557</c:v>
                </c:pt>
                <c:pt idx="1">
                  <c:v>22278</c:v>
                </c:pt>
                <c:pt idx="2">
                  <c:v>22288</c:v>
                </c:pt>
                <c:pt idx="3">
                  <c:v>25366</c:v>
                </c:pt>
                <c:pt idx="4">
                  <c:v>21595</c:v>
                </c:pt>
              </c:numCache>
            </c:numRef>
          </c:val>
          <c:extLst>
            <c:ext xmlns:c16="http://schemas.microsoft.com/office/drawing/2014/chart" uri="{C3380CC4-5D6E-409C-BE32-E72D297353CC}">
              <c16:uniqueId val="{00000000-671D-4536-955B-46A1BE70AE99}"/>
            </c:ext>
          </c:extLst>
        </c:ser>
        <c:dLbls>
          <c:dLblPos val="outEnd"/>
          <c:showLegendKey val="0"/>
          <c:showVal val="1"/>
          <c:showCatName val="0"/>
          <c:showSerName val="0"/>
          <c:showPercent val="0"/>
          <c:showBubbleSize val="0"/>
        </c:dLbls>
        <c:gapWidth val="219"/>
        <c:overlap val="-27"/>
        <c:axId val="703117168"/>
        <c:axId val="703112848"/>
      </c:barChart>
      <c:catAx>
        <c:axId val="703117168"/>
        <c:scaling>
          <c:orientation val="minMax"/>
        </c:scaling>
        <c:delete val="0"/>
        <c:axPos val="b"/>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b="1" dirty="0"/>
                  <a:t>Customer</a:t>
                </a:r>
                <a:r>
                  <a:rPr lang="en-US" b="1" baseline="0" dirty="0"/>
                  <a:t> ID</a:t>
                </a:r>
                <a:endParaRPr lang="en-IN" b="1" dirty="0"/>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IN"/>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703112848"/>
        <c:crosses val="autoZero"/>
        <c:auto val="1"/>
        <c:lblAlgn val="ctr"/>
        <c:lblOffset val="100"/>
        <c:noMultiLvlLbl val="0"/>
      </c:catAx>
      <c:valAx>
        <c:axId val="703112848"/>
        <c:scaling>
          <c:orientation val="minMax"/>
        </c:scaling>
        <c:delete val="1"/>
        <c:axPos val="l"/>
        <c:numFmt formatCode="General" sourceLinked="1"/>
        <c:majorTickMark val="out"/>
        <c:minorTickMark val="none"/>
        <c:tickLblPos val="nextTo"/>
        <c:crossAx val="7031171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sng" strike="noStrike" kern="1200" cap="all" spc="150" baseline="0">
                <a:solidFill>
                  <a:schemeClr val="tx1">
                    <a:lumMod val="50000"/>
                    <a:lumOff val="50000"/>
                  </a:schemeClr>
                </a:solidFill>
                <a:latin typeface="+mn-lt"/>
                <a:ea typeface="+mn-ea"/>
                <a:cs typeface="+mn-cs"/>
              </a:defRPr>
            </a:pPr>
            <a:r>
              <a:rPr lang="en-IN" u="sng" dirty="0">
                <a:solidFill>
                  <a:schemeClr val="accent6"/>
                </a:solidFill>
              </a:rPr>
              <a:t>Female</a:t>
            </a:r>
          </a:p>
        </c:rich>
      </c:tx>
      <c:overlay val="0"/>
      <c:spPr>
        <a:noFill/>
        <a:ln>
          <a:noFill/>
        </a:ln>
        <a:effectLst/>
      </c:spPr>
      <c:txPr>
        <a:bodyPr rot="0" spcFirstLastPara="1" vertOverflow="ellipsis" vert="horz" wrap="square" anchor="ctr" anchorCtr="1"/>
        <a:lstStyle/>
        <a:p>
          <a:pPr>
            <a:defRPr sz="2200" b="1" i="0" u="sng"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Sheet12!$C$1</c:f>
              <c:strCache>
                <c:ptCount val="1"/>
                <c:pt idx="0">
                  <c:v>highest_sales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Sheet12!$A$2:$B$4</c:f>
              <c:multiLvlStrCache>
                <c:ptCount val="3"/>
                <c:lvl>
                  <c:pt idx="0">
                    <c:v>Saturday</c:v>
                  </c:pt>
                  <c:pt idx="1">
                    <c:v>Saturday</c:v>
                  </c:pt>
                  <c:pt idx="2">
                    <c:v>Sunday</c:v>
                  </c:pt>
                </c:lvl>
                <c:lvl>
                  <c:pt idx="0">
                    <c:v>B</c:v>
                  </c:pt>
                  <c:pt idx="1">
                    <c:v>C</c:v>
                  </c:pt>
                  <c:pt idx="2">
                    <c:v>A</c:v>
                  </c:pt>
                </c:lvl>
              </c:multiLvlStrCache>
            </c:multiLvlStrRef>
          </c:cat>
          <c:val>
            <c:numRef>
              <c:f>Sheet12!$C$2:$C$4</c:f>
              <c:numCache>
                <c:formatCode>General</c:formatCode>
                <c:ptCount val="3"/>
                <c:pt idx="0">
                  <c:v>21284.42</c:v>
                </c:pt>
                <c:pt idx="1">
                  <c:v>18070.97</c:v>
                </c:pt>
                <c:pt idx="2">
                  <c:v>17006.82</c:v>
                </c:pt>
              </c:numCache>
            </c:numRef>
          </c:val>
          <c:extLst>
            <c:ext xmlns:c16="http://schemas.microsoft.com/office/drawing/2014/chart" uri="{C3380CC4-5D6E-409C-BE32-E72D297353CC}">
              <c16:uniqueId val="{00000000-D198-4A8B-8E24-39A127151099}"/>
            </c:ext>
          </c:extLst>
        </c:ser>
        <c:dLbls>
          <c:dLblPos val="outEnd"/>
          <c:showLegendKey val="0"/>
          <c:showVal val="1"/>
          <c:showCatName val="0"/>
          <c:showSerName val="0"/>
          <c:showPercent val="0"/>
          <c:showBubbleSize val="0"/>
        </c:dLbls>
        <c:gapWidth val="219"/>
        <c:overlap val="-27"/>
        <c:axId val="649343120"/>
        <c:axId val="649345040"/>
      </c:barChart>
      <c:catAx>
        <c:axId val="64934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649345040"/>
        <c:crosses val="autoZero"/>
        <c:auto val="1"/>
        <c:lblAlgn val="ctr"/>
        <c:lblOffset val="100"/>
        <c:noMultiLvlLbl val="0"/>
      </c:catAx>
      <c:valAx>
        <c:axId val="649345040"/>
        <c:scaling>
          <c:orientation val="minMax"/>
        </c:scaling>
        <c:delete val="1"/>
        <c:axPos val="l"/>
        <c:numFmt formatCode="General" sourceLinked="1"/>
        <c:majorTickMark val="none"/>
        <c:minorTickMark val="none"/>
        <c:tickLblPos val="nextTo"/>
        <c:crossAx val="6493431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sng" strike="noStrike" kern="1200" cap="all" spc="150" baseline="0">
                <a:solidFill>
                  <a:schemeClr val="tx1">
                    <a:lumMod val="50000"/>
                    <a:lumOff val="50000"/>
                  </a:schemeClr>
                </a:solidFill>
                <a:latin typeface="+mn-lt"/>
                <a:ea typeface="+mn-ea"/>
                <a:cs typeface="+mn-cs"/>
              </a:defRPr>
            </a:pPr>
            <a:r>
              <a:rPr lang="en-IN" u="sng" dirty="0">
                <a:solidFill>
                  <a:schemeClr val="accent6"/>
                </a:solidFill>
              </a:rPr>
              <a:t>Female</a:t>
            </a:r>
          </a:p>
        </c:rich>
      </c:tx>
      <c:overlay val="0"/>
      <c:spPr>
        <a:noFill/>
        <a:ln>
          <a:noFill/>
        </a:ln>
        <a:effectLst/>
      </c:spPr>
      <c:txPr>
        <a:bodyPr rot="0" spcFirstLastPara="1" vertOverflow="ellipsis" vert="horz" wrap="square" anchor="ctr" anchorCtr="1"/>
        <a:lstStyle/>
        <a:p>
          <a:pPr>
            <a:defRPr sz="2200" b="1" i="0" u="sng"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Sheet1!$C$13</c:f>
              <c:strCache>
                <c:ptCount val="1"/>
                <c:pt idx="0">
                  <c:v>percentage_growth_rate</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lang="en-US" sz="900" b="0" i="0" u="none" strike="noStrike" kern="1200" baseline="0">
                    <a:solidFill>
                      <a:schemeClr val="dk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Sheet1!$A$14:$B$14</c:f>
              <c:strCache>
                <c:ptCount val="2"/>
                <c:pt idx="0">
                  <c:v>A</c:v>
                </c:pt>
                <c:pt idx="1">
                  <c:v>March</c:v>
                </c:pt>
              </c:strCache>
            </c:strRef>
          </c:cat>
          <c:val>
            <c:numRef>
              <c:f>Sheet1!$C$14</c:f>
              <c:numCache>
                <c:formatCode>General</c:formatCode>
                <c:ptCount val="1"/>
                <c:pt idx="0">
                  <c:v>26.12</c:v>
                </c:pt>
              </c:numCache>
            </c:numRef>
          </c:val>
          <c:extLst>
            <c:ext xmlns:c16="http://schemas.microsoft.com/office/drawing/2014/chart" uri="{C3380CC4-5D6E-409C-BE32-E72D297353CC}">
              <c16:uniqueId val="{00000000-AA0B-4283-98B0-C1F2CE94E777}"/>
            </c:ext>
          </c:extLst>
        </c:ser>
        <c:dLbls>
          <c:dLblPos val="outEnd"/>
          <c:showLegendKey val="0"/>
          <c:showVal val="1"/>
          <c:showCatName val="0"/>
          <c:showSerName val="0"/>
          <c:showPercent val="0"/>
          <c:showBubbleSize val="0"/>
        </c:dLbls>
        <c:gapWidth val="444"/>
        <c:overlap val="-90"/>
        <c:axId val="450166640"/>
        <c:axId val="450164720"/>
      </c:barChart>
      <c:catAx>
        <c:axId val="4501666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900" b="0" i="0" u="none" strike="noStrike" kern="1200" cap="all" spc="120" normalizeH="0" baseline="0">
                <a:solidFill>
                  <a:schemeClr val="dk1"/>
                </a:solidFill>
                <a:latin typeface="+mn-lt"/>
                <a:ea typeface="+mn-ea"/>
                <a:cs typeface="+mn-cs"/>
              </a:defRPr>
            </a:pPr>
            <a:endParaRPr lang="en-US"/>
          </a:p>
        </c:txPr>
        <c:crossAx val="450164720"/>
        <c:crosses val="autoZero"/>
        <c:auto val="1"/>
        <c:lblAlgn val="ctr"/>
        <c:lblOffset val="100"/>
        <c:noMultiLvlLbl val="0"/>
      </c:catAx>
      <c:valAx>
        <c:axId val="450164720"/>
        <c:scaling>
          <c:orientation val="minMax"/>
        </c:scaling>
        <c:delete val="1"/>
        <c:axPos val="l"/>
        <c:numFmt formatCode="General" sourceLinked="1"/>
        <c:majorTickMark val="none"/>
        <c:minorTickMark val="none"/>
        <c:tickLblPos val="nextTo"/>
        <c:crossAx val="450166640"/>
        <c:crosses val="autoZero"/>
        <c:crossBetween val="between"/>
      </c:valAx>
      <c:spPr>
        <a:noFill/>
        <a:ln>
          <a:noFill/>
        </a:ln>
        <a:effectLst/>
      </c:spPr>
    </c:plotArea>
    <c:plotVisOnly val="1"/>
    <c:dispBlanksAs val="gap"/>
    <c:showDLblsOverMax val="0"/>
  </c:chart>
  <c:spPr>
    <a:noFill/>
    <a:ln>
      <a:noFill/>
    </a:ln>
    <a:effectLst/>
  </c:spPr>
  <c:txPr>
    <a:bodyPr/>
    <a:lstStyle/>
    <a:p>
      <a:pPr>
        <a:defRPr lang="en-US" sz="900" b="0" i="0" u="none" strike="noStrike" kern="1200" baseline="0">
          <a:solidFill>
            <a:schemeClr val="dk1"/>
          </a:solidFill>
          <a:latin typeface="+mn-lt"/>
          <a:ea typeface="+mn-ea"/>
          <a:cs typeface="+mn-cs"/>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Sheet2!$C$1</c:f>
              <c:strCache>
                <c:ptCount val="1"/>
                <c:pt idx="0">
                  <c:v>TOTAL_PROFIT</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Sheet2!$A$2:$B$4</c:f>
              <c:multiLvlStrCache>
                <c:ptCount val="3"/>
                <c:lvl>
                  <c:pt idx="0">
                    <c:v>Food and beverages</c:v>
                  </c:pt>
                  <c:pt idx="1">
                    <c:v>Home and lifestyle</c:v>
                  </c:pt>
                  <c:pt idx="2">
                    <c:v>Sports and travel</c:v>
                  </c:pt>
                </c:lvl>
                <c:lvl>
                  <c:pt idx="0">
                    <c:v>C</c:v>
                  </c:pt>
                  <c:pt idx="1">
                    <c:v>A</c:v>
                  </c:pt>
                  <c:pt idx="2">
                    <c:v>B</c:v>
                  </c:pt>
                </c:lvl>
              </c:multiLvlStrCache>
            </c:multiLvlStrRef>
          </c:cat>
          <c:val>
            <c:numRef>
              <c:f>Sheet2!$C$2:$C$4</c:f>
              <c:numCache>
                <c:formatCode>General</c:formatCode>
                <c:ptCount val="3"/>
                <c:pt idx="0">
                  <c:v>21503</c:v>
                </c:pt>
                <c:pt idx="1">
                  <c:v>20282</c:v>
                </c:pt>
                <c:pt idx="2">
                  <c:v>18085</c:v>
                </c:pt>
              </c:numCache>
            </c:numRef>
          </c:val>
          <c:extLst>
            <c:ext xmlns:c16="http://schemas.microsoft.com/office/drawing/2014/chart" uri="{C3380CC4-5D6E-409C-BE32-E72D297353CC}">
              <c16:uniqueId val="{00000000-7964-4DBE-AF36-B8CABB63DA40}"/>
            </c:ext>
          </c:extLst>
        </c:ser>
        <c:dLbls>
          <c:dLblPos val="outEnd"/>
          <c:showLegendKey val="0"/>
          <c:showVal val="1"/>
          <c:showCatName val="0"/>
          <c:showSerName val="0"/>
          <c:showPercent val="0"/>
          <c:showBubbleSize val="0"/>
        </c:dLbls>
        <c:gapWidth val="444"/>
        <c:overlap val="-90"/>
        <c:axId val="645630784"/>
        <c:axId val="645628384"/>
      </c:barChart>
      <c:catAx>
        <c:axId val="6456307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645628384"/>
        <c:crosses val="autoZero"/>
        <c:auto val="1"/>
        <c:lblAlgn val="ctr"/>
        <c:lblOffset val="100"/>
        <c:noMultiLvlLbl val="0"/>
      </c:catAx>
      <c:valAx>
        <c:axId val="645628384"/>
        <c:scaling>
          <c:orientation val="minMax"/>
        </c:scaling>
        <c:delete val="1"/>
        <c:axPos val="l"/>
        <c:numFmt formatCode="General" sourceLinked="1"/>
        <c:majorTickMark val="none"/>
        <c:minorTickMark val="none"/>
        <c:tickLblPos val="nextTo"/>
        <c:crossAx val="6456307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[Book1]Sheet4!PivotTable23</c:name>
    <c:fmtId val="4"/>
  </c:pivotSource>
  <c:chart>
    <c:autoTitleDeleted val="1"/>
    <c:pivotFmts>
      <c:pivotFmt>
        <c:idx val="0"/>
        <c:spPr>
          <a:solidFill>
            <a:schemeClr val="accent1"/>
          </a:solidFill>
          <a:ln>
            <a:noFill/>
          </a:ln>
          <a:effectLst/>
        </c:spPr>
        <c:marker>
          <c:symbol val="diamond"/>
          <c:size val="6"/>
          <c:spPr>
            <a:solidFill>
              <a:schemeClr val="accent1"/>
            </a:solidFill>
            <a:ln w="9525">
              <a:solidFill>
                <a:schemeClr val="accent1"/>
              </a:solidFill>
              <a:round/>
            </a:ln>
            <a:effectLst/>
          </c:spPr>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2"/>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s>
    <c:plotArea>
      <c:layout/>
      <c:barChart>
        <c:barDir val="col"/>
        <c:grouping val="clustered"/>
        <c:varyColors val="0"/>
        <c:ser>
          <c:idx val="0"/>
          <c:order val="0"/>
          <c:tx>
            <c:strRef>
              <c:f>Sheet4!$B$3</c:f>
              <c:strCache>
                <c:ptCount val="1"/>
                <c:pt idx="0">
                  <c:v>Total</c:v>
                </c:pt>
              </c:strCache>
            </c:strRef>
          </c:tx>
          <c:spPr>
            <a:solidFill>
              <a:schemeClr val="accent1"/>
            </a:solidFill>
            <a:ln>
              <a:noFill/>
            </a:ln>
            <a:effectLst/>
          </c:spPr>
          <c:invertIfNegative val="0"/>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Sheet4!$A$4:$A$6</c:f>
              <c:strCache>
                <c:ptCount val="3"/>
                <c:pt idx="0">
                  <c:v>High Spender</c:v>
                </c:pt>
                <c:pt idx="1">
                  <c:v>Low Spender</c:v>
                </c:pt>
                <c:pt idx="2">
                  <c:v>Medium Spender</c:v>
                </c:pt>
              </c:strCache>
            </c:strRef>
          </c:cat>
          <c:val>
            <c:numRef>
              <c:f>Sheet4!$B$4:$B$6</c:f>
              <c:numCache>
                <c:formatCode>General</c:formatCode>
                <c:ptCount val="3"/>
                <c:pt idx="0">
                  <c:v>1</c:v>
                </c:pt>
                <c:pt idx="1">
                  <c:v>9</c:v>
                </c:pt>
                <c:pt idx="2">
                  <c:v>5</c:v>
                </c:pt>
              </c:numCache>
            </c:numRef>
          </c:val>
          <c:extLst>
            <c:ext xmlns:c16="http://schemas.microsoft.com/office/drawing/2014/chart" uri="{C3380CC4-5D6E-409C-BE32-E72D297353CC}">
              <c16:uniqueId val="{00000000-16F0-4847-ADD4-E24CD347879E}"/>
            </c:ext>
          </c:extLst>
        </c:ser>
        <c:dLbls>
          <c:showLegendKey val="0"/>
          <c:showVal val="0"/>
          <c:showCatName val="0"/>
          <c:showSerName val="0"/>
          <c:showPercent val="0"/>
          <c:showBubbleSize val="0"/>
        </c:dLbls>
        <c:gapWidth val="444"/>
        <c:overlap val="-90"/>
        <c:axId val="642245568"/>
        <c:axId val="642248928"/>
      </c:barChart>
      <c:catAx>
        <c:axId val="642245568"/>
        <c:scaling>
          <c:orientation val="minMax"/>
        </c:scaling>
        <c:delete val="1"/>
        <c:axPos val="b"/>
        <c:numFmt formatCode="General" sourceLinked="1"/>
        <c:majorTickMark val="out"/>
        <c:minorTickMark val="none"/>
        <c:tickLblPos val="nextTo"/>
        <c:crossAx val="642248928"/>
        <c:crosses val="autoZero"/>
        <c:auto val="1"/>
        <c:lblAlgn val="ctr"/>
        <c:lblOffset val="100"/>
        <c:noMultiLvlLbl val="0"/>
      </c:catAx>
      <c:valAx>
        <c:axId val="642248928"/>
        <c:scaling>
          <c:orientation val="minMax"/>
        </c:scaling>
        <c:delete val="1"/>
        <c:axPos val="l"/>
        <c:numFmt formatCode="General" sourceLinked="1"/>
        <c:majorTickMark val="out"/>
        <c:minorTickMark val="none"/>
        <c:tickLblPos val="nextTo"/>
        <c:crossAx val="6422455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Sheet5!$C$1</c:f>
              <c:strCache>
                <c:ptCount val="1"/>
                <c:pt idx="0">
                  <c:v>count_total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Sheet5!$A$2:$B$4</c:f>
              <c:multiLvlStrCache>
                <c:ptCount val="3"/>
                <c:lvl>
                  <c:pt idx="0">
                    <c:v>Ewallet</c:v>
                  </c:pt>
                  <c:pt idx="1">
                    <c:v>Cash</c:v>
                  </c:pt>
                  <c:pt idx="2">
                    <c:v>Ewallet</c:v>
                  </c:pt>
                </c:lvl>
                <c:lvl>
                  <c:pt idx="0">
                    <c:v>Yangon</c:v>
                  </c:pt>
                  <c:pt idx="1">
                    <c:v>Naypyitaw</c:v>
                  </c:pt>
                  <c:pt idx="2">
                    <c:v>Mandalay</c:v>
                  </c:pt>
                </c:lvl>
              </c:multiLvlStrCache>
            </c:multiLvlStrRef>
          </c:cat>
          <c:val>
            <c:numRef>
              <c:f>Sheet5!$C$2:$C$4</c:f>
              <c:numCache>
                <c:formatCode>General</c:formatCode>
                <c:ptCount val="3"/>
                <c:pt idx="0">
                  <c:v>126</c:v>
                </c:pt>
                <c:pt idx="1">
                  <c:v>124</c:v>
                </c:pt>
                <c:pt idx="2">
                  <c:v>113</c:v>
                </c:pt>
              </c:numCache>
            </c:numRef>
          </c:val>
          <c:extLst>
            <c:ext xmlns:c16="http://schemas.microsoft.com/office/drawing/2014/chart" uri="{C3380CC4-5D6E-409C-BE32-E72D297353CC}">
              <c16:uniqueId val="{00000000-9290-4388-9523-A0C4D908895C}"/>
            </c:ext>
          </c:extLst>
        </c:ser>
        <c:dLbls>
          <c:dLblPos val="outEnd"/>
          <c:showLegendKey val="0"/>
          <c:showVal val="1"/>
          <c:showCatName val="0"/>
          <c:showSerName val="0"/>
          <c:showPercent val="0"/>
          <c:showBubbleSize val="0"/>
        </c:dLbls>
        <c:gapWidth val="182"/>
        <c:axId val="633629856"/>
        <c:axId val="633629376"/>
      </c:barChart>
      <c:catAx>
        <c:axId val="633629856"/>
        <c:scaling>
          <c:orientation val="minMax"/>
        </c:scaling>
        <c:delete val="0"/>
        <c:axPos val="l"/>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33629376"/>
        <c:crosses val="autoZero"/>
        <c:auto val="1"/>
        <c:lblAlgn val="ctr"/>
        <c:lblOffset val="100"/>
        <c:noMultiLvlLbl val="0"/>
      </c:catAx>
      <c:valAx>
        <c:axId val="633629376"/>
        <c:scaling>
          <c:orientation val="minMax"/>
        </c:scaling>
        <c:delete val="1"/>
        <c:axPos val="b"/>
        <c:numFmt formatCode="General" sourceLinked="1"/>
        <c:majorTickMark val="out"/>
        <c:minorTickMark val="none"/>
        <c:tickLblPos val="nextTo"/>
        <c:crossAx val="6336298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sng" strike="noStrike" kern="1200" cap="all" spc="150" baseline="0">
                <a:solidFill>
                  <a:schemeClr val="tx1">
                    <a:lumMod val="50000"/>
                    <a:lumOff val="50000"/>
                  </a:schemeClr>
                </a:solidFill>
                <a:latin typeface="+mn-lt"/>
                <a:ea typeface="+mn-ea"/>
                <a:cs typeface="+mn-cs"/>
              </a:defRPr>
            </a:pPr>
            <a:r>
              <a:rPr lang="en-IN" u="sng" dirty="0">
                <a:solidFill>
                  <a:schemeClr val="accent6"/>
                </a:solidFill>
              </a:rPr>
              <a:t>Female</a:t>
            </a:r>
          </a:p>
        </c:rich>
      </c:tx>
      <c:overlay val="0"/>
      <c:spPr>
        <a:noFill/>
        <a:ln>
          <a:noFill/>
        </a:ln>
        <a:effectLst/>
      </c:spPr>
      <c:txPr>
        <a:bodyPr rot="0" spcFirstLastPara="1" vertOverflow="ellipsis" vert="horz" wrap="square" anchor="ctr" anchorCtr="1"/>
        <a:lstStyle/>
        <a:p>
          <a:pPr>
            <a:defRPr sz="2200" b="1" i="0" u="sng"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pieChart>
        <c:varyColors val="1"/>
        <c:ser>
          <c:idx val="0"/>
          <c:order val="0"/>
          <c:tx>
            <c:strRef>
              <c:f>Sheet6!$C$1</c:f>
              <c:strCache>
                <c:ptCount val="1"/>
                <c:pt idx="0">
                  <c:v>total_sales</c:v>
                </c:pt>
              </c:strCache>
            </c:strRef>
          </c:tx>
          <c:dPt>
            <c:idx val="0"/>
            <c:bubble3D val="0"/>
            <c:spPr>
              <a:pattFill prst="ltUpDiag">
                <a:fgClr>
                  <a:schemeClr val="accent6"/>
                </a:fgClr>
                <a:bgClr>
                  <a:schemeClr val="accent6">
                    <a:lumMod val="20000"/>
                    <a:lumOff val="80000"/>
                  </a:schemeClr>
                </a:bgClr>
              </a:pattFill>
              <a:ln w="19050">
                <a:solidFill>
                  <a:schemeClr val="lt1"/>
                </a:solidFill>
              </a:ln>
              <a:effectLst>
                <a:innerShdw blurRad="114300">
                  <a:schemeClr val="accent6"/>
                </a:innerShdw>
              </a:effectLst>
            </c:spPr>
            <c:extLst>
              <c:ext xmlns:c16="http://schemas.microsoft.com/office/drawing/2014/chart" uri="{C3380CC4-5D6E-409C-BE32-E72D297353CC}">
                <c16:uniqueId val="{00000001-724A-4A50-92EA-818FC4B4045C}"/>
              </c:ext>
            </c:extLst>
          </c:dPt>
          <c:dPt>
            <c:idx val="1"/>
            <c:bubble3D val="0"/>
            <c:spPr>
              <a:pattFill prst="ltUpDiag">
                <a:fgClr>
                  <a:schemeClr val="accent5"/>
                </a:fgClr>
                <a:bgClr>
                  <a:schemeClr val="accent5">
                    <a:lumMod val="20000"/>
                    <a:lumOff val="80000"/>
                  </a:schemeClr>
                </a:bgClr>
              </a:pattFill>
              <a:ln w="19050">
                <a:solidFill>
                  <a:schemeClr val="lt1"/>
                </a:solidFill>
              </a:ln>
              <a:effectLst>
                <a:innerShdw blurRad="114300">
                  <a:schemeClr val="accent5"/>
                </a:innerShdw>
              </a:effectLst>
            </c:spPr>
            <c:extLst>
              <c:ext xmlns:c16="http://schemas.microsoft.com/office/drawing/2014/chart" uri="{C3380CC4-5D6E-409C-BE32-E72D297353CC}">
                <c16:uniqueId val="{00000003-724A-4A50-92EA-818FC4B4045C}"/>
              </c:ext>
            </c:extLst>
          </c:dPt>
          <c:dPt>
            <c:idx val="2"/>
            <c:bubble3D val="0"/>
            <c:spPr>
              <a:pattFill prst="ltUpDiag">
                <a:fgClr>
                  <a:schemeClr val="accent4"/>
                </a:fgClr>
                <a:bgClr>
                  <a:schemeClr val="accent4">
                    <a:lumMod val="20000"/>
                    <a:lumOff val="80000"/>
                  </a:schemeClr>
                </a:bgClr>
              </a:pattFill>
              <a:ln w="19050">
                <a:solidFill>
                  <a:schemeClr val="lt1"/>
                </a:solidFill>
              </a:ln>
              <a:effectLst>
                <a:innerShdw blurRad="114300">
                  <a:schemeClr val="accent4"/>
                </a:innerShdw>
              </a:effectLst>
            </c:spPr>
            <c:extLst>
              <c:ext xmlns:c16="http://schemas.microsoft.com/office/drawing/2014/chart" uri="{C3380CC4-5D6E-409C-BE32-E72D297353CC}">
                <c16:uniqueId val="{00000005-724A-4A50-92EA-818FC4B4045C}"/>
              </c:ext>
            </c:extLst>
          </c:dPt>
          <c:dLbls>
            <c:dLbl>
              <c:idx val="0"/>
              <c:tx>
                <c:rich>
                  <a:bodyPr/>
                  <a:lstStyle/>
                  <a:p>
                    <a:fld id="{24730D36-B807-4F42-A670-7CB646C9C46D}" type="CELLRANGE">
                      <a:rPr lang="en-IN"/>
                      <a:pPr/>
                      <a:t>[CELLRANGE]</a:t>
                    </a:fld>
                    <a:r>
                      <a:rPr lang="en-IN" baseline="0"/>
                      <a:t>, </a:t>
                    </a:r>
                    <a:fld id="{22F9B9F0-5934-432E-BDAD-4B0018FC016D}" type="VALUE">
                      <a:rPr lang="en-IN" baseline="0"/>
                      <a:pPr/>
                      <a:t>[VALUE]</a:t>
                    </a:fld>
                    <a:r>
                      <a:rPr lang="en-IN" baseline="0"/>
                      <a:t>, </a:t>
                    </a:r>
                    <a:fld id="{E9523258-22E5-4446-90D2-E4BDFB085D22}" type="PERCENTAGE">
                      <a:rPr lang="en-IN" baseline="0"/>
                      <a:pPr/>
                      <a:t>[PERCENTAGE]</a:t>
                    </a:fld>
                    <a:endParaRPr lang="en-IN" baseline="0"/>
                  </a:p>
                </c:rich>
              </c:tx>
              <c:dLblPos val="outEnd"/>
              <c:showLegendKey val="0"/>
              <c:showVal val="1"/>
              <c:showCatName val="0"/>
              <c:showSerName val="0"/>
              <c:showPercent val="1"/>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24A-4A50-92EA-818FC4B4045C}"/>
                </c:ext>
              </c:extLst>
            </c:dLbl>
            <c:dLbl>
              <c:idx val="1"/>
              <c:tx>
                <c:rich>
                  <a:bodyPr/>
                  <a:lstStyle/>
                  <a:p>
                    <a:fld id="{39510041-5383-45B2-917B-814BAA604776}" type="CELLRANGE">
                      <a:rPr lang="en-IN"/>
                      <a:pPr/>
                      <a:t>[CELLRANGE]</a:t>
                    </a:fld>
                    <a:r>
                      <a:rPr lang="en-IN" baseline="0"/>
                      <a:t>, </a:t>
                    </a:r>
                    <a:fld id="{D57E817C-A884-49A1-A002-AE6A9B83D902}" type="VALUE">
                      <a:rPr lang="en-IN" baseline="0"/>
                      <a:pPr/>
                      <a:t>[VALUE]</a:t>
                    </a:fld>
                    <a:r>
                      <a:rPr lang="en-IN" baseline="0"/>
                      <a:t>, </a:t>
                    </a:r>
                    <a:fld id="{AF896AC0-4FAE-41BD-B6D6-DC65677786D7}" type="PERCENTAGE">
                      <a:rPr lang="en-IN" baseline="0"/>
                      <a:pPr/>
                      <a:t>[PERCENTAGE]</a:t>
                    </a:fld>
                    <a:endParaRPr lang="en-IN" baseline="0"/>
                  </a:p>
                </c:rich>
              </c:tx>
              <c:dLblPos val="outEnd"/>
              <c:showLegendKey val="0"/>
              <c:showVal val="1"/>
              <c:showCatName val="0"/>
              <c:showSerName val="0"/>
              <c:showPercent val="1"/>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724A-4A50-92EA-818FC4B4045C}"/>
                </c:ext>
              </c:extLst>
            </c:dLbl>
            <c:dLbl>
              <c:idx val="2"/>
              <c:tx>
                <c:rich>
                  <a:bodyPr/>
                  <a:lstStyle/>
                  <a:p>
                    <a:fld id="{53140CAA-AD8F-4D1D-A593-FC5E8938A69D}" type="CELLRANGE">
                      <a:rPr lang="en-IN"/>
                      <a:pPr/>
                      <a:t>[CELLRANGE]</a:t>
                    </a:fld>
                    <a:r>
                      <a:rPr lang="en-IN" baseline="0"/>
                      <a:t>, </a:t>
                    </a:r>
                    <a:fld id="{2425D253-CC1D-4B86-A692-FBEC06903815}" type="VALUE">
                      <a:rPr lang="en-IN" baseline="0"/>
                      <a:pPr/>
                      <a:t>[VALUE]</a:t>
                    </a:fld>
                    <a:r>
                      <a:rPr lang="en-IN" baseline="0"/>
                      <a:t>, </a:t>
                    </a:r>
                    <a:fld id="{514CFAE3-09B6-44D2-A0B4-459040556776}" type="PERCENTAGE">
                      <a:rPr lang="en-IN" baseline="0"/>
                      <a:pPr/>
                      <a:t>[PERCENTAGE]</a:t>
                    </a:fld>
                    <a:endParaRPr lang="en-IN" baseline="0"/>
                  </a:p>
                </c:rich>
              </c:tx>
              <c:dLblPos val="outEnd"/>
              <c:showLegendKey val="0"/>
              <c:showVal val="1"/>
              <c:showCatName val="0"/>
              <c:showSerName val="0"/>
              <c:showPercent val="1"/>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724A-4A50-92EA-818FC4B4045C}"/>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1"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DataLabelsRange val="1"/>
              </c:ext>
            </c:extLst>
          </c:dLbls>
          <c:cat>
            <c:multiLvlStrRef>
              <c:f>Sheet6!$A$2:$B$4</c:f>
              <c:multiLvlStrCache>
                <c:ptCount val="3"/>
                <c:lvl>
                  <c:pt idx="0">
                    <c:v>Female</c:v>
                  </c:pt>
                  <c:pt idx="1">
                    <c:v>Female</c:v>
                  </c:pt>
                  <c:pt idx="2">
                    <c:v>Female</c:v>
                  </c:pt>
                </c:lvl>
                <c:lvl>
                  <c:pt idx="0">
                    <c:v>January</c:v>
                  </c:pt>
                  <c:pt idx="1">
                    <c:v>February</c:v>
                  </c:pt>
                  <c:pt idx="2">
                    <c:v>March</c:v>
                  </c:pt>
                </c:lvl>
              </c:multiLvlStrCache>
            </c:multiLvlStrRef>
          </c:cat>
          <c:val>
            <c:numRef>
              <c:f>Sheet6!$C$2:$C$4</c:f>
              <c:numCache>
                <c:formatCode>General</c:formatCode>
                <c:ptCount val="3"/>
                <c:pt idx="0">
                  <c:v>59138.98</c:v>
                </c:pt>
                <c:pt idx="1">
                  <c:v>56335.56</c:v>
                </c:pt>
                <c:pt idx="2">
                  <c:v>52408.39</c:v>
                </c:pt>
              </c:numCache>
            </c:numRef>
          </c:val>
          <c:extLst>
            <c:ext xmlns:c15="http://schemas.microsoft.com/office/drawing/2012/chart" uri="{02D57815-91ED-43cb-92C2-25804820EDAC}">
              <c15:datalabelsRange>
                <c15:f>Sheet6!$A$2:$A$4</c15:f>
                <c15:dlblRangeCache>
                  <c:ptCount val="3"/>
                  <c:pt idx="0">
                    <c:v>January</c:v>
                  </c:pt>
                  <c:pt idx="1">
                    <c:v>February</c:v>
                  </c:pt>
                  <c:pt idx="2">
                    <c:v>March</c:v>
                  </c:pt>
                </c15:dlblRangeCache>
              </c15:datalabelsRange>
            </c:ext>
            <c:ext xmlns:c16="http://schemas.microsoft.com/office/drawing/2014/chart" uri="{C3380CC4-5D6E-409C-BE32-E72D297353CC}">
              <c16:uniqueId val="{00000006-724A-4A50-92EA-818FC4B4045C}"/>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sng" strike="noStrike" kern="1200" cap="all" spc="150" baseline="0">
                <a:solidFill>
                  <a:schemeClr val="tx1">
                    <a:lumMod val="50000"/>
                    <a:lumOff val="50000"/>
                  </a:schemeClr>
                </a:solidFill>
                <a:latin typeface="+mn-lt"/>
                <a:ea typeface="+mn-ea"/>
                <a:cs typeface="+mn-cs"/>
              </a:defRPr>
            </a:pPr>
            <a:r>
              <a:rPr lang="en-US" u="sng" dirty="0">
                <a:solidFill>
                  <a:schemeClr val="accent1"/>
                </a:solidFill>
              </a:rPr>
              <a:t>Male</a:t>
            </a:r>
          </a:p>
        </c:rich>
      </c:tx>
      <c:overlay val="0"/>
      <c:spPr>
        <a:noFill/>
        <a:ln>
          <a:noFill/>
        </a:ln>
        <a:effectLst/>
      </c:spPr>
      <c:txPr>
        <a:bodyPr rot="0" spcFirstLastPara="1" vertOverflow="ellipsis" vert="horz" wrap="square" anchor="ctr" anchorCtr="1"/>
        <a:lstStyle/>
        <a:p>
          <a:pPr>
            <a:defRPr sz="2200" b="1" i="0" u="sng"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pieChart>
        <c:varyColors val="1"/>
        <c:ser>
          <c:idx val="0"/>
          <c:order val="0"/>
          <c:tx>
            <c:strRef>
              <c:f>Sheet6!$C$9</c:f>
              <c:strCache>
                <c:ptCount val="1"/>
                <c:pt idx="0">
                  <c:v>total_sales</c:v>
                </c:pt>
              </c:strCache>
            </c:strRef>
          </c:tx>
          <c:dPt>
            <c:idx val="0"/>
            <c:bubble3D val="0"/>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extLst>
              <c:ext xmlns:c16="http://schemas.microsoft.com/office/drawing/2014/chart" uri="{C3380CC4-5D6E-409C-BE32-E72D297353CC}">
                <c16:uniqueId val="{00000001-2CCA-4432-92A8-8410B0DCA9AE}"/>
              </c:ext>
            </c:extLst>
          </c:dPt>
          <c:dPt>
            <c:idx val="1"/>
            <c:bubble3D val="0"/>
            <c:spPr>
              <a:pattFill prst="ltUpDiag">
                <a:fgClr>
                  <a:schemeClr val="accent2"/>
                </a:fgClr>
                <a:bgClr>
                  <a:schemeClr val="accent2">
                    <a:lumMod val="20000"/>
                    <a:lumOff val="80000"/>
                  </a:schemeClr>
                </a:bgClr>
              </a:pattFill>
              <a:ln w="19050">
                <a:solidFill>
                  <a:schemeClr val="lt1"/>
                </a:solidFill>
              </a:ln>
              <a:effectLst>
                <a:innerShdw blurRad="114300">
                  <a:schemeClr val="accent2"/>
                </a:innerShdw>
              </a:effectLst>
            </c:spPr>
            <c:extLst>
              <c:ext xmlns:c16="http://schemas.microsoft.com/office/drawing/2014/chart" uri="{C3380CC4-5D6E-409C-BE32-E72D297353CC}">
                <c16:uniqueId val="{00000003-2CCA-4432-92A8-8410B0DCA9AE}"/>
              </c:ext>
            </c:extLst>
          </c:dPt>
          <c:dPt>
            <c:idx val="2"/>
            <c:bubble3D val="0"/>
            <c:spPr>
              <a:pattFill prst="ltUpDiag">
                <a:fgClr>
                  <a:schemeClr val="accent3"/>
                </a:fgClr>
                <a:bgClr>
                  <a:schemeClr val="accent3">
                    <a:lumMod val="20000"/>
                    <a:lumOff val="80000"/>
                  </a:schemeClr>
                </a:bgClr>
              </a:pattFill>
              <a:ln w="19050">
                <a:solidFill>
                  <a:schemeClr val="lt1"/>
                </a:solidFill>
              </a:ln>
              <a:effectLst>
                <a:innerShdw blurRad="114300">
                  <a:schemeClr val="accent3"/>
                </a:innerShdw>
              </a:effectLst>
            </c:spPr>
            <c:extLst>
              <c:ext xmlns:c16="http://schemas.microsoft.com/office/drawing/2014/chart" uri="{C3380CC4-5D6E-409C-BE32-E72D297353CC}">
                <c16:uniqueId val="{00000005-2CCA-4432-92A8-8410B0DCA9AE}"/>
              </c:ext>
            </c:extLst>
          </c:dPt>
          <c:dLbls>
            <c:dLbl>
              <c:idx val="0"/>
              <c:tx>
                <c:rich>
                  <a:bodyPr/>
                  <a:lstStyle/>
                  <a:p>
                    <a:fld id="{AE5F7AA0-C7DB-4C33-8B91-5F16AE32C1E3}" type="CELLRANGE">
                      <a:rPr lang="en-IN"/>
                      <a:pPr/>
                      <a:t>[CELLRANGE]</a:t>
                    </a:fld>
                    <a:r>
                      <a:rPr lang="en-IN" baseline="0"/>
                      <a:t>, </a:t>
                    </a:r>
                    <a:fld id="{AA7A89BC-AAB4-46BA-8AD8-F5C9F972CD47}" type="VALUE">
                      <a:rPr lang="en-IN" baseline="0"/>
                      <a:pPr/>
                      <a:t>[VALUE]</a:t>
                    </a:fld>
                    <a:r>
                      <a:rPr lang="en-IN" baseline="0"/>
                      <a:t>, </a:t>
                    </a:r>
                    <a:fld id="{E54A37EE-BA81-4651-90A8-584E43619633}" type="PERCENTAGE">
                      <a:rPr lang="en-IN" baseline="0"/>
                      <a:pPr/>
                      <a:t>[PERCENTAGE]</a:t>
                    </a:fld>
                    <a:endParaRPr lang="en-IN" baseline="0"/>
                  </a:p>
                </c:rich>
              </c:tx>
              <c:dLblPos val="outEnd"/>
              <c:showLegendKey val="0"/>
              <c:showVal val="1"/>
              <c:showCatName val="0"/>
              <c:showSerName val="0"/>
              <c:showPercent val="1"/>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2CCA-4432-92A8-8410B0DCA9AE}"/>
                </c:ext>
              </c:extLst>
            </c:dLbl>
            <c:dLbl>
              <c:idx val="1"/>
              <c:tx>
                <c:rich>
                  <a:bodyPr/>
                  <a:lstStyle/>
                  <a:p>
                    <a:fld id="{1D6659E0-7A43-462C-A306-A801F6CDB78D}" type="CELLRANGE">
                      <a:rPr lang="en-IN"/>
                      <a:pPr/>
                      <a:t>[CELLRANGE]</a:t>
                    </a:fld>
                    <a:r>
                      <a:rPr lang="en-IN" baseline="0"/>
                      <a:t>, </a:t>
                    </a:r>
                    <a:fld id="{DF62F680-0E84-4DE7-8547-6F1BE38EE187}" type="VALUE">
                      <a:rPr lang="en-IN" baseline="0"/>
                      <a:pPr/>
                      <a:t>[VALUE]</a:t>
                    </a:fld>
                    <a:r>
                      <a:rPr lang="en-IN" baseline="0"/>
                      <a:t>, </a:t>
                    </a:r>
                    <a:fld id="{04E57D51-2F5F-4853-AE87-C5A13C56D606}" type="PERCENTAGE">
                      <a:rPr lang="en-IN" baseline="0"/>
                      <a:pPr/>
                      <a:t>[PERCENTAGE]</a:t>
                    </a:fld>
                    <a:endParaRPr lang="en-IN" baseline="0"/>
                  </a:p>
                </c:rich>
              </c:tx>
              <c:dLblPos val="outEnd"/>
              <c:showLegendKey val="0"/>
              <c:showVal val="1"/>
              <c:showCatName val="0"/>
              <c:showSerName val="0"/>
              <c:showPercent val="1"/>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2CCA-4432-92A8-8410B0DCA9AE}"/>
                </c:ext>
              </c:extLst>
            </c:dLbl>
            <c:dLbl>
              <c:idx val="2"/>
              <c:tx>
                <c:rich>
                  <a:bodyPr/>
                  <a:lstStyle/>
                  <a:p>
                    <a:fld id="{CD0562EF-0D8A-496A-8F7F-6C492BF43B97}" type="CELLRANGE">
                      <a:rPr lang="en-IN"/>
                      <a:pPr/>
                      <a:t>[CELLRANGE]</a:t>
                    </a:fld>
                    <a:r>
                      <a:rPr lang="en-IN" baseline="0"/>
                      <a:t>, </a:t>
                    </a:r>
                    <a:fld id="{26CA8DAD-AF78-43C7-89BE-FEFE1CA1CD98}" type="VALUE">
                      <a:rPr lang="en-IN" baseline="0"/>
                      <a:pPr/>
                      <a:t>[VALUE]</a:t>
                    </a:fld>
                    <a:r>
                      <a:rPr lang="en-IN" baseline="0"/>
                      <a:t>, </a:t>
                    </a:r>
                    <a:fld id="{4234D4D9-C484-4921-BA5E-505C4625276A}" type="PERCENTAGE">
                      <a:rPr lang="en-IN" baseline="0"/>
                      <a:pPr/>
                      <a:t>[PERCENTAGE]</a:t>
                    </a:fld>
                    <a:endParaRPr lang="en-IN" baseline="0"/>
                  </a:p>
                </c:rich>
              </c:tx>
              <c:dLblPos val="outEnd"/>
              <c:showLegendKey val="0"/>
              <c:showVal val="1"/>
              <c:showCatName val="0"/>
              <c:showSerName val="0"/>
              <c:showPercent val="1"/>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2CCA-4432-92A8-8410B0DCA9AE}"/>
                </c:ext>
              </c:extLst>
            </c:dLbl>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1"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0"/>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DataLabelsRange val="1"/>
              </c:ext>
            </c:extLst>
          </c:dLbls>
          <c:cat>
            <c:multiLvlStrRef>
              <c:f>Sheet6!$A$10:$B$12</c:f>
              <c:multiLvlStrCache>
                <c:ptCount val="3"/>
                <c:lvl>
                  <c:pt idx="0">
                    <c:v>Male</c:v>
                  </c:pt>
                  <c:pt idx="1">
                    <c:v>Male</c:v>
                  </c:pt>
                  <c:pt idx="2">
                    <c:v>Male</c:v>
                  </c:pt>
                </c:lvl>
                <c:lvl>
                  <c:pt idx="0">
                    <c:v>January</c:v>
                  </c:pt>
                  <c:pt idx="1">
                    <c:v>March</c:v>
                  </c:pt>
                  <c:pt idx="2">
                    <c:v>February</c:v>
                  </c:pt>
                </c:lvl>
              </c:multiLvlStrCache>
            </c:multiLvlStrRef>
          </c:cat>
          <c:val>
            <c:numRef>
              <c:f>Sheet6!$C$10:$C$12</c:f>
              <c:numCache>
                <c:formatCode>General</c:formatCode>
                <c:ptCount val="3"/>
                <c:pt idx="0">
                  <c:v>57152.89</c:v>
                </c:pt>
                <c:pt idx="1">
                  <c:v>57047.12</c:v>
                </c:pt>
                <c:pt idx="2">
                  <c:v>40883.82</c:v>
                </c:pt>
              </c:numCache>
            </c:numRef>
          </c:val>
          <c:extLst>
            <c:ext xmlns:c15="http://schemas.microsoft.com/office/drawing/2012/chart" uri="{02D57815-91ED-43cb-92C2-25804820EDAC}">
              <c15:datalabelsRange>
                <c15:f>Sheet6!$A$10:$A$12</c15:f>
                <c15:dlblRangeCache>
                  <c:ptCount val="3"/>
                  <c:pt idx="0">
                    <c:v>January</c:v>
                  </c:pt>
                  <c:pt idx="1">
                    <c:v>March</c:v>
                  </c:pt>
                  <c:pt idx="2">
                    <c:v>February</c:v>
                  </c:pt>
                </c15:dlblRangeCache>
              </c15:datalabelsRange>
            </c:ext>
            <c:ext xmlns:c16="http://schemas.microsoft.com/office/drawing/2014/chart" uri="{C3380CC4-5D6E-409C-BE32-E72D297353CC}">
              <c16:uniqueId val="{00000006-2CCA-4432-92A8-8410B0DCA9AE}"/>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sng" strike="noStrike" kern="1200" cap="all" spc="150" baseline="0">
                <a:solidFill>
                  <a:schemeClr val="tx1">
                    <a:lumMod val="50000"/>
                    <a:lumOff val="50000"/>
                  </a:schemeClr>
                </a:solidFill>
                <a:latin typeface="+mn-lt"/>
                <a:ea typeface="+mn-ea"/>
                <a:cs typeface="+mn-cs"/>
              </a:defRPr>
            </a:pPr>
            <a:r>
              <a:rPr lang="en-IN" u="sng" dirty="0">
                <a:solidFill>
                  <a:schemeClr val="accent6"/>
                </a:solidFill>
              </a:rPr>
              <a:t>Female</a:t>
            </a:r>
          </a:p>
        </c:rich>
      </c:tx>
      <c:overlay val="0"/>
      <c:spPr>
        <a:noFill/>
        <a:ln>
          <a:noFill/>
        </a:ln>
        <a:effectLst/>
      </c:spPr>
      <c:txPr>
        <a:bodyPr rot="0" spcFirstLastPara="1" vertOverflow="ellipsis" vert="horz" wrap="square" anchor="ctr" anchorCtr="1"/>
        <a:lstStyle/>
        <a:p>
          <a:pPr>
            <a:defRPr sz="2200" b="1" i="0" u="sng"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[Book1]Sheet9!PivotTable52</c:name>
    <c:fmtId val="3"/>
  </c:pivotSource>
  <c:chart>
    <c:autoTitleDeleted val="1"/>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Sheet9!$B$3:$B$4</c:f>
              <c:strCache>
                <c:ptCount val="1"/>
                <c:pt idx="0">
                  <c:v>Member</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lang="en-US"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Sheet9!$A$5:$A$10</c:f>
              <c:strCache>
                <c:ptCount val="6"/>
                <c:pt idx="0">
                  <c:v>Electronic accessories</c:v>
                </c:pt>
                <c:pt idx="1">
                  <c:v>Fashion accessories</c:v>
                </c:pt>
                <c:pt idx="2">
                  <c:v>Food and beverages</c:v>
                </c:pt>
                <c:pt idx="3">
                  <c:v>Health and beauty</c:v>
                </c:pt>
                <c:pt idx="4">
                  <c:v>Home and lifestyle</c:v>
                </c:pt>
                <c:pt idx="5">
                  <c:v>Sports and travel</c:v>
                </c:pt>
              </c:strCache>
            </c:strRef>
          </c:cat>
          <c:val>
            <c:numRef>
              <c:f>Sheet9!$B$5:$B$10</c:f>
              <c:numCache>
                <c:formatCode>General</c:formatCode>
                <c:ptCount val="6"/>
                <c:pt idx="0">
                  <c:v>78</c:v>
                </c:pt>
                <c:pt idx="1">
                  <c:v>86</c:v>
                </c:pt>
                <c:pt idx="2">
                  <c:v>94</c:v>
                </c:pt>
                <c:pt idx="3">
                  <c:v>73</c:v>
                </c:pt>
                <c:pt idx="4">
                  <c:v>83</c:v>
                </c:pt>
                <c:pt idx="5">
                  <c:v>87</c:v>
                </c:pt>
              </c:numCache>
            </c:numRef>
          </c:val>
          <c:extLst>
            <c:ext xmlns:c16="http://schemas.microsoft.com/office/drawing/2014/chart" uri="{C3380CC4-5D6E-409C-BE32-E72D297353CC}">
              <c16:uniqueId val="{00000000-EE62-4F8C-BBA8-FFE142A55E5E}"/>
            </c:ext>
          </c:extLst>
        </c:ser>
        <c:ser>
          <c:idx val="1"/>
          <c:order val="1"/>
          <c:tx>
            <c:strRef>
              <c:f>Sheet9!$C$3:$C$4</c:f>
              <c:strCache>
                <c:ptCount val="1"/>
                <c:pt idx="0">
                  <c:v>Normal</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lang="en-US" sz="1000" b="1"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Sheet9!$A$5:$A$10</c:f>
              <c:strCache>
                <c:ptCount val="6"/>
                <c:pt idx="0">
                  <c:v>Electronic accessories</c:v>
                </c:pt>
                <c:pt idx="1">
                  <c:v>Fashion accessories</c:v>
                </c:pt>
                <c:pt idx="2">
                  <c:v>Food and beverages</c:v>
                </c:pt>
                <c:pt idx="3">
                  <c:v>Health and beauty</c:v>
                </c:pt>
                <c:pt idx="4">
                  <c:v>Home and lifestyle</c:v>
                </c:pt>
                <c:pt idx="5">
                  <c:v>Sports and travel</c:v>
                </c:pt>
              </c:strCache>
            </c:strRef>
          </c:cat>
          <c:val>
            <c:numRef>
              <c:f>Sheet9!$C$5:$C$10</c:f>
              <c:numCache>
                <c:formatCode>General</c:formatCode>
                <c:ptCount val="6"/>
                <c:pt idx="0">
                  <c:v>92</c:v>
                </c:pt>
                <c:pt idx="1">
                  <c:v>92</c:v>
                </c:pt>
                <c:pt idx="2">
                  <c:v>80</c:v>
                </c:pt>
                <c:pt idx="3">
                  <c:v>79</c:v>
                </c:pt>
                <c:pt idx="4">
                  <c:v>77</c:v>
                </c:pt>
                <c:pt idx="5">
                  <c:v>79</c:v>
                </c:pt>
              </c:numCache>
            </c:numRef>
          </c:val>
          <c:extLst>
            <c:ext xmlns:c16="http://schemas.microsoft.com/office/drawing/2014/chart" uri="{C3380CC4-5D6E-409C-BE32-E72D297353CC}">
              <c16:uniqueId val="{00000001-EE62-4F8C-BBA8-FFE142A55E5E}"/>
            </c:ext>
          </c:extLst>
        </c:ser>
        <c:dLbls>
          <c:dLblPos val="inEnd"/>
          <c:showLegendKey val="0"/>
          <c:showVal val="1"/>
          <c:showCatName val="0"/>
          <c:showSerName val="0"/>
          <c:showPercent val="0"/>
          <c:showBubbleSize val="0"/>
        </c:dLbls>
        <c:gapWidth val="182"/>
        <c:axId val="551479088"/>
        <c:axId val="551477648"/>
      </c:barChart>
      <c:catAx>
        <c:axId val="551479088"/>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000" b="1" i="1" u="none" strike="noStrike" kern="1200" baseline="0">
                <a:solidFill>
                  <a:schemeClr val="tx1"/>
                </a:solidFill>
                <a:latin typeface="+mn-lt"/>
                <a:ea typeface="+mn-ea"/>
                <a:cs typeface="+mn-cs"/>
              </a:defRPr>
            </a:pPr>
            <a:endParaRPr lang="en-US"/>
          </a:p>
        </c:txPr>
        <c:crossAx val="551477648"/>
        <c:crosses val="autoZero"/>
        <c:auto val="1"/>
        <c:lblAlgn val="ctr"/>
        <c:lblOffset val="100"/>
        <c:noMultiLvlLbl val="0"/>
      </c:catAx>
      <c:valAx>
        <c:axId val="5514776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crossAx val="5514790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1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lang="en-US" sz="1000" b="0" i="0" u="none" strike="noStrike" kern="1200" baseline="0">
          <a:solidFill>
            <a:schemeClr val="tx1"/>
          </a:solidFill>
          <a:latin typeface="+mn-lt"/>
          <a:ea typeface="+mn-ea"/>
          <a:cs typeface="+mn-cs"/>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52">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52">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2">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2">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2">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52">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52">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432204-7969-434B-9503-A663043591A9}" type="datetimeFigureOut">
              <a:rPr lang="en-IN" smtClean="0"/>
              <a:t>24-01-2025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06D6C4-B317-47E9-9B90-D0652B08C01D}" type="slidenum">
              <a:rPr lang="en-IN" smtClean="0"/>
              <a:t>‹#›</a:t>
            </a:fld>
            <a:endParaRPr lang="en-IN"/>
          </a:p>
        </p:txBody>
      </p:sp>
    </p:spTree>
    <p:extLst>
      <p:ext uri="{BB962C8B-B14F-4D97-AF65-F5344CB8AC3E}">
        <p14:creationId xmlns:p14="http://schemas.microsoft.com/office/powerpoint/2010/main" val="701052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B99678-6894-4A98-8676-D4E654CF6F83}" type="datetime1">
              <a:rPr lang="en-IN" smtClean="0"/>
              <a:t>24-01-2025</a:t>
            </a:fld>
            <a:endParaRPr lang="en-IN"/>
          </a:p>
        </p:txBody>
      </p:sp>
      <p:sp>
        <p:nvSpPr>
          <p:cNvPr id="5" name="Footer Placeholder 4"/>
          <p:cNvSpPr>
            <a:spLocks noGrp="1"/>
          </p:cNvSpPr>
          <p:nvPr>
            <p:ph type="ftr" sz="quarter" idx="11"/>
          </p:nvPr>
        </p:nvSpPr>
        <p:spPr/>
        <p:txBody>
          <a:bodyPr/>
          <a:lstStyle/>
          <a:p>
            <a:r>
              <a:rPr lang="en-US"/>
              <a:t>Mohammed Numan Suriya (15th_October) </a:t>
            </a:r>
            <a:endParaRPr lang="en-IN"/>
          </a:p>
        </p:txBody>
      </p:sp>
      <p:sp>
        <p:nvSpPr>
          <p:cNvPr id="6" name="Slide Number Placeholder 5"/>
          <p:cNvSpPr>
            <a:spLocks noGrp="1"/>
          </p:cNvSpPr>
          <p:nvPr>
            <p:ph type="sldNum" sz="quarter" idx="12"/>
          </p:nvPr>
        </p:nvSpPr>
        <p:spPr/>
        <p:txBody>
          <a:bodyPr/>
          <a:lstStyle/>
          <a:p>
            <a:fld id="{CA69D899-F073-463E-BDF7-CE55E14125FE}"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5455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25C565CE-814F-4E49-98B5-A41218340961}" type="datetime1">
              <a:rPr lang="en-IN" smtClean="0"/>
              <a:t>24-01-2025</a:t>
            </a:fld>
            <a:endParaRPr lang="en-IN"/>
          </a:p>
        </p:txBody>
      </p:sp>
      <p:sp>
        <p:nvSpPr>
          <p:cNvPr id="4" name="Footer Placeholder 3"/>
          <p:cNvSpPr>
            <a:spLocks noGrp="1"/>
          </p:cNvSpPr>
          <p:nvPr>
            <p:ph type="ftr" sz="quarter" idx="11"/>
          </p:nvPr>
        </p:nvSpPr>
        <p:spPr/>
        <p:txBody>
          <a:bodyPr/>
          <a:lstStyle/>
          <a:p>
            <a:r>
              <a:rPr lang="en-US"/>
              <a:t>Mohammed Numan Suriya (15th_October) </a:t>
            </a:r>
            <a:endParaRPr lang="en-IN"/>
          </a:p>
        </p:txBody>
      </p:sp>
      <p:sp>
        <p:nvSpPr>
          <p:cNvPr id="5" name="Slide Number Placeholder 4"/>
          <p:cNvSpPr>
            <a:spLocks noGrp="1"/>
          </p:cNvSpPr>
          <p:nvPr>
            <p:ph type="sldNum" sz="quarter" idx="12"/>
          </p:nvPr>
        </p:nvSpPr>
        <p:spPr/>
        <p:txBody>
          <a:bodyPr/>
          <a:lstStyle/>
          <a:p>
            <a:fld id="{CA69D899-F073-463E-BDF7-CE55E14125FE}" type="slidenum">
              <a:rPr lang="en-IN" smtClean="0"/>
              <a:t>‹#›</a:t>
            </a:fld>
            <a:endParaRPr lang="en-IN"/>
          </a:p>
        </p:txBody>
      </p:sp>
    </p:spTree>
    <p:extLst>
      <p:ext uri="{BB962C8B-B14F-4D97-AF65-F5344CB8AC3E}">
        <p14:creationId xmlns:p14="http://schemas.microsoft.com/office/powerpoint/2010/main" val="19963481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19F4B7-D72E-4E96-B748-015BB97E5D57}" type="datetime1">
              <a:rPr lang="en-IN" smtClean="0"/>
              <a:t>24-01-2025</a:t>
            </a:fld>
            <a:endParaRPr lang="en-IN"/>
          </a:p>
        </p:txBody>
      </p:sp>
      <p:sp>
        <p:nvSpPr>
          <p:cNvPr id="5" name="Footer Placeholder 4"/>
          <p:cNvSpPr>
            <a:spLocks noGrp="1"/>
          </p:cNvSpPr>
          <p:nvPr>
            <p:ph type="ftr" sz="quarter" idx="11"/>
          </p:nvPr>
        </p:nvSpPr>
        <p:spPr/>
        <p:txBody>
          <a:bodyPr/>
          <a:lstStyle/>
          <a:p>
            <a:r>
              <a:rPr lang="en-US"/>
              <a:t>Mohammed Numan Suriya (15th_October) </a:t>
            </a:r>
            <a:endParaRPr lang="en-IN"/>
          </a:p>
        </p:txBody>
      </p:sp>
      <p:sp>
        <p:nvSpPr>
          <p:cNvPr id="6" name="Slide Number Placeholder 5"/>
          <p:cNvSpPr>
            <a:spLocks noGrp="1"/>
          </p:cNvSpPr>
          <p:nvPr>
            <p:ph type="sldNum" sz="quarter" idx="12"/>
          </p:nvPr>
        </p:nvSpPr>
        <p:spPr/>
        <p:txBody>
          <a:bodyPr/>
          <a:lstStyle/>
          <a:p>
            <a:fld id="{CA69D899-F073-463E-BDF7-CE55E14125FE}" type="slidenum">
              <a:rPr lang="en-IN" smtClean="0"/>
              <a:t>‹#›</a:t>
            </a:fld>
            <a:endParaRPr lang="en-IN"/>
          </a:p>
        </p:txBody>
      </p:sp>
    </p:spTree>
    <p:extLst>
      <p:ext uri="{BB962C8B-B14F-4D97-AF65-F5344CB8AC3E}">
        <p14:creationId xmlns:p14="http://schemas.microsoft.com/office/powerpoint/2010/main" val="2290268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E41B25-C3AE-4864-B9A7-77A61BE3719E}" type="datetime1">
              <a:rPr lang="en-IN" smtClean="0"/>
              <a:t>24-01-2025</a:t>
            </a:fld>
            <a:endParaRPr lang="en-IN"/>
          </a:p>
        </p:txBody>
      </p:sp>
      <p:sp>
        <p:nvSpPr>
          <p:cNvPr id="5" name="Footer Placeholder 4"/>
          <p:cNvSpPr>
            <a:spLocks noGrp="1"/>
          </p:cNvSpPr>
          <p:nvPr>
            <p:ph type="ftr" sz="quarter" idx="11"/>
          </p:nvPr>
        </p:nvSpPr>
        <p:spPr/>
        <p:txBody>
          <a:bodyPr/>
          <a:lstStyle/>
          <a:p>
            <a:r>
              <a:rPr lang="en-US"/>
              <a:t>Mohammed Numan Suriya (15th_October) </a:t>
            </a:r>
            <a:endParaRPr lang="en-IN"/>
          </a:p>
        </p:txBody>
      </p:sp>
      <p:sp>
        <p:nvSpPr>
          <p:cNvPr id="6" name="Slide Number Placeholder 5"/>
          <p:cNvSpPr>
            <a:spLocks noGrp="1"/>
          </p:cNvSpPr>
          <p:nvPr>
            <p:ph type="sldNum" sz="quarter" idx="12"/>
          </p:nvPr>
        </p:nvSpPr>
        <p:spPr/>
        <p:txBody>
          <a:bodyPr/>
          <a:lstStyle/>
          <a:p>
            <a:fld id="{CA69D899-F073-463E-BDF7-CE55E14125FE}"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612075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6831C9-1CD4-48CB-AACE-4724562949EB}" type="datetime1">
              <a:rPr lang="en-IN" smtClean="0"/>
              <a:t>24-01-2025</a:t>
            </a:fld>
            <a:endParaRPr lang="en-IN"/>
          </a:p>
        </p:txBody>
      </p:sp>
      <p:sp>
        <p:nvSpPr>
          <p:cNvPr id="5" name="Footer Placeholder 4"/>
          <p:cNvSpPr>
            <a:spLocks noGrp="1"/>
          </p:cNvSpPr>
          <p:nvPr>
            <p:ph type="ftr" sz="quarter" idx="11"/>
          </p:nvPr>
        </p:nvSpPr>
        <p:spPr/>
        <p:txBody>
          <a:bodyPr/>
          <a:lstStyle/>
          <a:p>
            <a:r>
              <a:rPr lang="en-US"/>
              <a:t>Mohammed Numan Suriya (15th_October) </a:t>
            </a:r>
            <a:endParaRPr lang="en-IN"/>
          </a:p>
        </p:txBody>
      </p:sp>
      <p:sp>
        <p:nvSpPr>
          <p:cNvPr id="6" name="Slide Number Placeholder 5"/>
          <p:cNvSpPr>
            <a:spLocks noGrp="1"/>
          </p:cNvSpPr>
          <p:nvPr>
            <p:ph type="sldNum" sz="quarter" idx="12"/>
          </p:nvPr>
        </p:nvSpPr>
        <p:spPr/>
        <p:txBody>
          <a:bodyPr/>
          <a:lstStyle/>
          <a:p>
            <a:fld id="{CA69D899-F073-463E-BDF7-CE55E14125FE}" type="slidenum">
              <a:rPr lang="en-IN" smtClean="0"/>
              <a:t>‹#›</a:t>
            </a:fld>
            <a:endParaRPr lang="en-IN"/>
          </a:p>
        </p:txBody>
      </p:sp>
    </p:spTree>
    <p:extLst>
      <p:ext uri="{BB962C8B-B14F-4D97-AF65-F5344CB8AC3E}">
        <p14:creationId xmlns:p14="http://schemas.microsoft.com/office/powerpoint/2010/main" val="3296245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4951F9-05FB-42EA-A3B2-29A731A0767A}" type="datetime1">
              <a:rPr lang="en-IN" smtClean="0"/>
              <a:t>24-01-2025</a:t>
            </a:fld>
            <a:endParaRPr lang="en-IN"/>
          </a:p>
        </p:txBody>
      </p:sp>
      <p:sp>
        <p:nvSpPr>
          <p:cNvPr id="5" name="Footer Placeholder 4"/>
          <p:cNvSpPr>
            <a:spLocks noGrp="1"/>
          </p:cNvSpPr>
          <p:nvPr>
            <p:ph type="ftr" sz="quarter" idx="11"/>
          </p:nvPr>
        </p:nvSpPr>
        <p:spPr/>
        <p:txBody>
          <a:bodyPr/>
          <a:lstStyle/>
          <a:p>
            <a:r>
              <a:rPr lang="en-US"/>
              <a:t>Mohammed Numan Suriya (15th_October) </a:t>
            </a:r>
            <a:endParaRPr lang="en-IN"/>
          </a:p>
        </p:txBody>
      </p:sp>
      <p:sp>
        <p:nvSpPr>
          <p:cNvPr id="6" name="Slide Number Placeholder 5"/>
          <p:cNvSpPr>
            <a:spLocks noGrp="1"/>
          </p:cNvSpPr>
          <p:nvPr>
            <p:ph type="sldNum" sz="quarter" idx="12"/>
          </p:nvPr>
        </p:nvSpPr>
        <p:spPr/>
        <p:txBody>
          <a:bodyPr/>
          <a:lstStyle/>
          <a:p>
            <a:fld id="{CA69D899-F073-463E-BDF7-CE55E14125FE}"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054646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30F54E-ABBD-45E4-A17A-10A8935917E7}" type="datetime1">
              <a:rPr lang="en-IN" smtClean="0"/>
              <a:t>24-01-2025</a:t>
            </a:fld>
            <a:endParaRPr lang="en-IN"/>
          </a:p>
        </p:txBody>
      </p:sp>
      <p:sp>
        <p:nvSpPr>
          <p:cNvPr id="5" name="Footer Placeholder 4"/>
          <p:cNvSpPr>
            <a:spLocks noGrp="1"/>
          </p:cNvSpPr>
          <p:nvPr>
            <p:ph type="ftr" sz="quarter" idx="11"/>
          </p:nvPr>
        </p:nvSpPr>
        <p:spPr/>
        <p:txBody>
          <a:bodyPr/>
          <a:lstStyle/>
          <a:p>
            <a:r>
              <a:rPr lang="en-US"/>
              <a:t>Mohammed Numan Suriya (15th_October) </a:t>
            </a:r>
            <a:endParaRPr lang="en-IN"/>
          </a:p>
        </p:txBody>
      </p:sp>
      <p:sp>
        <p:nvSpPr>
          <p:cNvPr id="6" name="Slide Number Placeholder 5"/>
          <p:cNvSpPr>
            <a:spLocks noGrp="1"/>
          </p:cNvSpPr>
          <p:nvPr>
            <p:ph type="sldNum" sz="quarter" idx="12"/>
          </p:nvPr>
        </p:nvSpPr>
        <p:spPr/>
        <p:txBody>
          <a:bodyPr/>
          <a:lstStyle/>
          <a:p>
            <a:fld id="{CA69D899-F073-463E-BDF7-CE55E14125FE}" type="slidenum">
              <a:rPr lang="en-IN" smtClean="0"/>
              <a:t>‹#›</a:t>
            </a:fld>
            <a:endParaRPr lang="en-IN"/>
          </a:p>
        </p:txBody>
      </p:sp>
    </p:spTree>
    <p:extLst>
      <p:ext uri="{BB962C8B-B14F-4D97-AF65-F5344CB8AC3E}">
        <p14:creationId xmlns:p14="http://schemas.microsoft.com/office/powerpoint/2010/main" val="11214109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A05258-405A-4DAD-A182-BB7C03F66C4C}" type="datetime1">
              <a:rPr lang="en-IN" smtClean="0"/>
              <a:t>24-01-2025</a:t>
            </a:fld>
            <a:endParaRPr lang="en-IN"/>
          </a:p>
        </p:txBody>
      </p:sp>
      <p:sp>
        <p:nvSpPr>
          <p:cNvPr id="5" name="Footer Placeholder 4"/>
          <p:cNvSpPr>
            <a:spLocks noGrp="1"/>
          </p:cNvSpPr>
          <p:nvPr>
            <p:ph type="ftr" sz="quarter" idx="11"/>
          </p:nvPr>
        </p:nvSpPr>
        <p:spPr/>
        <p:txBody>
          <a:bodyPr/>
          <a:lstStyle/>
          <a:p>
            <a:r>
              <a:rPr lang="en-US"/>
              <a:t>Mohammed Numan Suriya (15th_October) </a:t>
            </a:r>
            <a:endParaRPr lang="en-IN"/>
          </a:p>
        </p:txBody>
      </p:sp>
      <p:sp>
        <p:nvSpPr>
          <p:cNvPr id="6" name="Slide Number Placeholder 5"/>
          <p:cNvSpPr>
            <a:spLocks noGrp="1"/>
          </p:cNvSpPr>
          <p:nvPr>
            <p:ph type="sldNum" sz="quarter" idx="12"/>
          </p:nvPr>
        </p:nvSpPr>
        <p:spPr/>
        <p:txBody>
          <a:bodyPr/>
          <a:lstStyle/>
          <a:p>
            <a:fld id="{CA69D899-F073-463E-BDF7-CE55E14125FE}" type="slidenum">
              <a:rPr lang="en-IN" smtClean="0"/>
              <a:t>‹#›</a:t>
            </a:fld>
            <a:endParaRPr lang="en-IN"/>
          </a:p>
        </p:txBody>
      </p:sp>
    </p:spTree>
    <p:extLst>
      <p:ext uri="{BB962C8B-B14F-4D97-AF65-F5344CB8AC3E}">
        <p14:creationId xmlns:p14="http://schemas.microsoft.com/office/powerpoint/2010/main" val="486705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74EDB4-4CB7-4BA0-B319-516FD8FD23BD}" type="datetime1">
              <a:rPr lang="en-IN" smtClean="0"/>
              <a:t>24-01-2025</a:t>
            </a:fld>
            <a:endParaRPr lang="en-IN"/>
          </a:p>
        </p:txBody>
      </p:sp>
      <p:sp>
        <p:nvSpPr>
          <p:cNvPr id="5" name="Footer Placeholder 4"/>
          <p:cNvSpPr>
            <a:spLocks noGrp="1"/>
          </p:cNvSpPr>
          <p:nvPr>
            <p:ph type="ftr" sz="quarter" idx="11"/>
          </p:nvPr>
        </p:nvSpPr>
        <p:spPr/>
        <p:txBody>
          <a:bodyPr/>
          <a:lstStyle/>
          <a:p>
            <a:r>
              <a:rPr lang="en-US"/>
              <a:t>Mohammed Numan Suriya (15th_October) </a:t>
            </a:r>
            <a:endParaRPr lang="en-IN"/>
          </a:p>
        </p:txBody>
      </p:sp>
      <p:sp>
        <p:nvSpPr>
          <p:cNvPr id="6" name="Slide Number Placeholder 5"/>
          <p:cNvSpPr>
            <a:spLocks noGrp="1"/>
          </p:cNvSpPr>
          <p:nvPr>
            <p:ph type="sldNum" sz="quarter" idx="12"/>
          </p:nvPr>
        </p:nvSpPr>
        <p:spPr/>
        <p:txBody>
          <a:bodyPr/>
          <a:lstStyle/>
          <a:p>
            <a:fld id="{CA69D899-F073-463E-BDF7-CE55E14125FE}" type="slidenum">
              <a:rPr lang="en-IN" smtClean="0"/>
              <a:t>‹#›</a:t>
            </a:fld>
            <a:endParaRPr lang="en-IN"/>
          </a:p>
        </p:txBody>
      </p:sp>
    </p:spTree>
    <p:extLst>
      <p:ext uri="{BB962C8B-B14F-4D97-AF65-F5344CB8AC3E}">
        <p14:creationId xmlns:p14="http://schemas.microsoft.com/office/powerpoint/2010/main" val="3734348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C6865A-95D1-411A-898C-CFB16A94744B}" type="datetime1">
              <a:rPr lang="en-IN" smtClean="0"/>
              <a:t>24-01-2025</a:t>
            </a:fld>
            <a:endParaRPr lang="en-IN"/>
          </a:p>
        </p:txBody>
      </p:sp>
      <p:sp>
        <p:nvSpPr>
          <p:cNvPr id="5" name="Footer Placeholder 4"/>
          <p:cNvSpPr>
            <a:spLocks noGrp="1"/>
          </p:cNvSpPr>
          <p:nvPr>
            <p:ph type="ftr" sz="quarter" idx="11"/>
          </p:nvPr>
        </p:nvSpPr>
        <p:spPr/>
        <p:txBody>
          <a:bodyPr/>
          <a:lstStyle/>
          <a:p>
            <a:r>
              <a:rPr lang="en-US"/>
              <a:t>Mohammed Numan Suriya (15th_October) </a:t>
            </a:r>
            <a:endParaRPr lang="en-IN"/>
          </a:p>
        </p:txBody>
      </p:sp>
      <p:sp>
        <p:nvSpPr>
          <p:cNvPr id="6" name="Slide Number Placeholder 5"/>
          <p:cNvSpPr>
            <a:spLocks noGrp="1"/>
          </p:cNvSpPr>
          <p:nvPr>
            <p:ph type="sldNum" sz="quarter" idx="12"/>
          </p:nvPr>
        </p:nvSpPr>
        <p:spPr/>
        <p:txBody>
          <a:bodyPr/>
          <a:lstStyle/>
          <a:p>
            <a:fld id="{CA69D899-F073-463E-BDF7-CE55E14125FE}" type="slidenum">
              <a:rPr lang="en-IN" smtClean="0"/>
              <a:t>‹#›</a:t>
            </a:fld>
            <a:endParaRPr lang="en-IN"/>
          </a:p>
        </p:txBody>
      </p:sp>
    </p:spTree>
    <p:extLst>
      <p:ext uri="{BB962C8B-B14F-4D97-AF65-F5344CB8AC3E}">
        <p14:creationId xmlns:p14="http://schemas.microsoft.com/office/powerpoint/2010/main" val="2109889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D9599D-5118-415D-93FD-C9F31C6DFEB1}" type="datetime1">
              <a:rPr lang="en-IN" smtClean="0"/>
              <a:t>24-01-2025</a:t>
            </a:fld>
            <a:endParaRPr lang="en-IN"/>
          </a:p>
        </p:txBody>
      </p:sp>
      <p:sp>
        <p:nvSpPr>
          <p:cNvPr id="5" name="Footer Placeholder 4"/>
          <p:cNvSpPr>
            <a:spLocks noGrp="1"/>
          </p:cNvSpPr>
          <p:nvPr>
            <p:ph type="ftr" sz="quarter" idx="11"/>
          </p:nvPr>
        </p:nvSpPr>
        <p:spPr/>
        <p:txBody>
          <a:bodyPr/>
          <a:lstStyle/>
          <a:p>
            <a:r>
              <a:rPr lang="en-US"/>
              <a:t>Mohammed Numan Suriya (15th_October) </a:t>
            </a:r>
            <a:endParaRPr lang="en-IN"/>
          </a:p>
        </p:txBody>
      </p:sp>
      <p:sp>
        <p:nvSpPr>
          <p:cNvPr id="6" name="Slide Number Placeholder 5"/>
          <p:cNvSpPr>
            <a:spLocks noGrp="1"/>
          </p:cNvSpPr>
          <p:nvPr>
            <p:ph type="sldNum" sz="quarter" idx="12"/>
          </p:nvPr>
        </p:nvSpPr>
        <p:spPr/>
        <p:txBody>
          <a:bodyPr/>
          <a:lstStyle/>
          <a:p>
            <a:fld id="{CA69D899-F073-463E-BDF7-CE55E14125FE}" type="slidenum">
              <a:rPr lang="en-IN" smtClean="0"/>
              <a:t>‹#›</a:t>
            </a:fld>
            <a:endParaRPr lang="en-IN"/>
          </a:p>
        </p:txBody>
      </p:sp>
    </p:spTree>
    <p:extLst>
      <p:ext uri="{BB962C8B-B14F-4D97-AF65-F5344CB8AC3E}">
        <p14:creationId xmlns:p14="http://schemas.microsoft.com/office/powerpoint/2010/main" val="2042927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BFBD8F-A68D-4185-948A-1AFA64C8E674}" type="datetime1">
              <a:rPr lang="en-IN" smtClean="0"/>
              <a:t>24-01-2025</a:t>
            </a:fld>
            <a:endParaRPr lang="en-IN"/>
          </a:p>
        </p:txBody>
      </p:sp>
      <p:sp>
        <p:nvSpPr>
          <p:cNvPr id="6" name="Footer Placeholder 5"/>
          <p:cNvSpPr>
            <a:spLocks noGrp="1"/>
          </p:cNvSpPr>
          <p:nvPr>
            <p:ph type="ftr" sz="quarter" idx="11"/>
          </p:nvPr>
        </p:nvSpPr>
        <p:spPr/>
        <p:txBody>
          <a:bodyPr/>
          <a:lstStyle/>
          <a:p>
            <a:r>
              <a:rPr lang="en-US"/>
              <a:t>Mohammed Numan Suriya (15th_October) </a:t>
            </a:r>
            <a:endParaRPr lang="en-IN"/>
          </a:p>
        </p:txBody>
      </p:sp>
      <p:sp>
        <p:nvSpPr>
          <p:cNvPr id="7" name="Slide Number Placeholder 6"/>
          <p:cNvSpPr>
            <a:spLocks noGrp="1"/>
          </p:cNvSpPr>
          <p:nvPr>
            <p:ph type="sldNum" sz="quarter" idx="12"/>
          </p:nvPr>
        </p:nvSpPr>
        <p:spPr/>
        <p:txBody>
          <a:bodyPr/>
          <a:lstStyle/>
          <a:p>
            <a:fld id="{CA69D899-F073-463E-BDF7-CE55E14125FE}" type="slidenum">
              <a:rPr lang="en-IN" smtClean="0"/>
              <a:t>‹#›</a:t>
            </a:fld>
            <a:endParaRPr lang="en-IN"/>
          </a:p>
        </p:txBody>
      </p:sp>
    </p:spTree>
    <p:extLst>
      <p:ext uri="{BB962C8B-B14F-4D97-AF65-F5344CB8AC3E}">
        <p14:creationId xmlns:p14="http://schemas.microsoft.com/office/powerpoint/2010/main" val="3364162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7221A8-608D-47EF-A646-023988DE8296}" type="datetime1">
              <a:rPr lang="en-IN" smtClean="0"/>
              <a:t>24-01-2025</a:t>
            </a:fld>
            <a:endParaRPr lang="en-IN"/>
          </a:p>
        </p:txBody>
      </p:sp>
      <p:sp>
        <p:nvSpPr>
          <p:cNvPr id="8" name="Footer Placeholder 7"/>
          <p:cNvSpPr>
            <a:spLocks noGrp="1"/>
          </p:cNvSpPr>
          <p:nvPr>
            <p:ph type="ftr" sz="quarter" idx="11"/>
          </p:nvPr>
        </p:nvSpPr>
        <p:spPr/>
        <p:txBody>
          <a:bodyPr/>
          <a:lstStyle/>
          <a:p>
            <a:r>
              <a:rPr lang="en-US"/>
              <a:t>Mohammed Numan Suriya (15th_October) </a:t>
            </a:r>
            <a:endParaRPr lang="en-IN"/>
          </a:p>
        </p:txBody>
      </p:sp>
      <p:sp>
        <p:nvSpPr>
          <p:cNvPr id="9" name="Slide Number Placeholder 8"/>
          <p:cNvSpPr>
            <a:spLocks noGrp="1"/>
          </p:cNvSpPr>
          <p:nvPr>
            <p:ph type="sldNum" sz="quarter" idx="12"/>
          </p:nvPr>
        </p:nvSpPr>
        <p:spPr/>
        <p:txBody>
          <a:bodyPr/>
          <a:lstStyle/>
          <a:p>
            <a:fld id="{CA69D899-F073-463E-BDF7-CE55E14125FE}" type="slidenum">
              <a:rPr lang="en-IN" smtClean="0"/>
              <a:t>‹#›</a:t>
            </a:fld>
            <a:endParaRPr lang="en-IN"/>
          </a:p>
        </p:txBody>
      </p:sp>
    </p:spTree>
    <p:extLst>
      <p:ext uri="{BB962C8B-B14F-4D97-AF65-F5344CB8AC3E}">
        <p14:creationId xmlns:p14="http://schemas.microsoft.com/office/powerpoint/2010/main" val="2459165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876F4B-4EF1-4C64-B79D-BD98EC5D2DED}" type="datetime1">
              <a:rPr lang="en-IN" smtClean="0"/>
              <a:t>24-01-2025</a:t>
            </a:fld>
            <a:endParaRPr lang="en-IN"/>
          </a:p>
        </p:txBody>
      </p:sp>
      <p:sp>
        <p:nvSpPr>
          <p:cNvPr id="4" name="Footer Placeholder 3"/>
          <p:cNvSpPr>
            <a:spLocks noGrp="1"/>
          </p:cNvSpPr>
          <p:nvPr>
            <p:ph type="ftr" sz="quarter" idx="11"/>
          </p:nvPr>
        </p:nvSpPr>
        <p:spPr/>
        <p:txBody>
          <a:bodyPr/>
          <a:lstStyle/>
          <a:p>
            <a:r>
              <a:rPr lang="en-US"/>
              <a:t>Mohammed Numan Suriya (15th_October) </a:t>
            </a:r>
            <a:endParaRPr lang="en-IN"/>
          </a:p>
        </p:txBody>
      </p:sp>
      <p:sp>
        <p:nvSpPr>
          <p:cNvPr id="5" name="Slide Number Placeholder 4"/>
          <p:cNvSpPr>
            <a:spLocks noGrp="1"/>
          </p:cNvSpPr>
          <p:nvPr>
            <p:ph type="sldNum" sz="quarter" idx="12"/>
          </p:nvPr>
        </p:nvSpPr>
        <p:spPr/>
        <p:txBody>
          <a:bodyPr/>
          <a:lstStyle/>
          <a:p>
            <a:fld id="{CA69D899-F073-463E-BDF7-CE55E14125FE}" type="slidenum">
              <a:rPr lang="en-IN" smtClean="0"/>
              <a:t>‹#›</a:t>
            </a:fld>
            <a:endParaRPr lang="en-IN"/>
          </a:p>
        </p:txBody>
      </p:sp>
    </p:spTree>
    <p:extLst>
      <p:ext uri="{BB962C8B-B14F-4D97-AF65-F5344CB8AC3E}">
        <p14:creationId xmlns:p14="http://schemas.microsoft.com/office/powerpoint/2010/main" val="3504496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20901D-0827-4D35-8720-F0318A48363F}" type="datetime1">
              <a:rPr lang="en-IN" smtClean="0"/>
              <a:t>24-01-2025</a:t>
            </a:fld>
            <a:endParaRPr lang="en-IN"/>
          </a:p>
        </p:txBody>
      </p:sp>
      <p:sp>
        <p:nvSpPr>
          <p:cNvPr id="3" name="Footer Placeholder 2"/>
          <p:cNvSpPr>
            <a:spLocks noGrp="1"/>
          </p:cNvSpPr>
          <p:nvPr>
            <p:ph type="ftr" sz="quarter" idx="11"/>
          </p:nvPr>
        </p:nvSpPr>
        <p:spPr/>
        <p:txBody>
          <a:bodyPr/>
          <a:lstStyle/>
          <a:p>
            <a:r>
              <a:rPr lang="en-US"/>
              <a:t>Mohammed Numan Suriya (15th_October) </a:t>
            </a:r>
            <a:endParaRPr lang="en-IN"/>
          </a:p>
        </p:txBody>
      </p:sp>
      <p:sp>
        <p:nvSpPr>
          <p:cNvPr id="4" name="Slide Number Placeholder 3"/>
          <p:cNvSpPr>
            <a:spLocks noGrp="1"/>
          </p:cNvSpPr>
          <p:nvPr>
            <p:ph type="sldNum" sz="quarter" idx="12"/>
          </p:nvPr>
        </p:nvSpPr>
        <p:spPr/>
        <p:txBody>
          <a:bodyPr/>
          <a:lstStyle/>
          <a:p>
            <a:fld id="{CA69D899-F073-463E-BDF7-CE55E14125FE}" type="slidenum">
              <a:rPr lang="en-IN" smtClean="0"/>
              <a:t>‹#›</a:t>
            </a:fld>
            <a:endParaRPr lang="en-IN"/>
          </a:p>
        </p:txBody>
      </p:sp>
    </p:spTree>
    <p:extLst>
      <p:ext uri="{BB962C8B-B14F-4D97-AF65-F5344CB8AC3E}">
        <p14:creationId xmlns:p14="http://schemas.microsoft.com/office/powerpoint/2010/main" val="907293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B4BB20-B10B-445F-BE13-BDCB765BD334}" type="datetime1">
              <a:rPr lang="en-IN" smtClean="0"/>
              <a:t>24-01-2025</a:t>
            </a:fld>
            <a:endParaRPr lang="en-IN"/>
          </a:p>
        </p:txBody>
      </p:sp>
      <p:sp>
        <p:nvSpPr>
          <p:cNvPr id="6" name="Footer Placeholder 5"/>
          <p:cNvSpPr>
            <a:spLocks noGrp="1"/>
          </p:cNvSpPr>
          <p:nvPr>
            <p:ph type="ftr" sz="quarter" idx="11"/>
          </p:nvPr>
        </p:nvSpPr>
        <p:spPr/>
        <p:txBody>
          <a:bodyPr/>
          <a:lstStyle/>
          <a:p>
            <a:r>
              <a:rPr lang="en-US"/>
              <a:t>Mohammed Numan Suriya (15th_October) </a:t>
            </a:r>
            <a:endParaRPr lang="en-IN"/>
          </a:p>
        </p:txBody>
      </p:sp>
      <p:sp>
        <p:nvSpPr>
          <p:cNvPr id="7" name="Slide Number Placeholder 6"/>
          <p:cNvSpPr>
            <a:spLocks noGrp="1"/>
          </p:cNvSpPr>
          <p:nvPr>
            <p:ph type="sldNum" sz="quarter" idx="12"/>
          </p:nvPr>
        </p:nvSpPr>
        <p:spPr/>
        <p:txBody>
          <a:bodyPr/>
          <a:lstStyle/>
          <a:p>
            <a:fld id="{CA69D899-F073-463E-BDF7-CE55E14125FE}" type="slidenum">
              <a:rPr lang="en-IN" smtClean="0"/>
              <a:t>‹#›</a:t>
            </a:fld>
            <a:endParaRPr lang="en-IN"/>
          </a:p>
        </p:txBody>
      </p:sp>
    </p:spTree>
    <p:extLst>
      <p:ext uri="{BB962C8B-B14F-4D97-AF65-F5344CB8AC3E}">
        <p14:creationId xmlns:p14="http://schemas.microsoft.com/office/powerpoint/2010/main" val="409235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C2B90A-0E05-423F-9E99-5AB91C6B984F}" type="datetime1">
              <a:rPr lang="en-IN" smtClean="0"/>
              <a:t>24-01-2025</a:t>
            </a:fld>
            <a:endParaRPr lang="en-IN"/>
          </a:p>
        </p:txBody>
      </p:sp>
      <p:sp>
        <p:nvSpPr>
          <p:cNvPr id="6" name="Footer Placeholder 5"/>
          <p:cNvSpPr>
            <a:spLocks noGrp="1"/>
          </p:cNvSpPr>
          <p:nvPr>
            <p:ph type="ftr" sz="quarter" idx="11"/>
          </p:nvPr>
        </p:nvSpPr>
        <p:spPr/>
        <p:txBody>
          <a:bodyPr/>
          <a:lstStyle/>
          <a:p>
            <a:r>
              <a:rPr lang="en-US"/>
              <a:t>Mohammed Numan Suriya (15th_October) </a:t>
            </a:r>
            <a:endParaRPr lang="en-US" dirty="0"/>
          </a:p>
        </p:txBody>
      </p:sp>
      <p:sp>
        <p:nvSpPr>
          <p:cNvPr id="7" name="Slide Number Placeholder 6"/>
          <p:cNvSpPr>
            <a:spLocks noGrp="1"/>
          </p:cNvSpPr>
          <p:nvPr>
            <p:ph type="sldNum" sz="quarter" idx="12"/>
          </p:nvPr>
        </p:nvSpPr>
        <p:spPr/>
        <p:txBody>
          <a:bodyPr/>
          <a:lstStyle/>
          <a:p>
            <a:fld id="{CA69D899-F073-463E-BDF7-CE55E14125FE}" type="slidenum">
              <a:rPr lang="en-IN" smtClean="0"/>
              <a:t>‹#›</a:t>
            </a:fld>
            <a:endParaRPr lang="en-IN"/>
          </a:p>
        </p:txBody>
      </p:sp>
    </p:spTree>
    <p:extLst>
      <p:ext uri="{BB962C8B-B14F-4D97-AF65-F5344CB8AC3E}">
        <p14:creationId xmlns:p14="http://schemas.microsoft.com/office/powerpoint/2010/main" val="1172961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AA32E25E-249F-4954-8EE4-E2DEBE255702}" type="datetime1">
              <a:rPr lang="en-IN" smtClean="0"/>
              <a:t>24-01-2025</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r>
              <a:rPr lang="en-US"/>
              <a:t>Mohammed Numan Suriya (15th_October) </a:t>
            </a:r>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CA69D899-F073-463E-BDF7-CE55E14125FE}" type="slidenum">
              <a:rPr lang="en-IN" smtClean="0"/>
              <a:t>‹#›</a:t>
            </a:fld>
            <a:endParaRPr lang="en-IN"/>
          </a:p>
        </p:txBody>
      </p:sp>
    </p:spTree>
    <p:extLst>
      <p:ext uri="{BB962C8B-B14F-4D97-AF65-F5344CB8AC3E}">
        <p14:creationId xmlns:p14="http://schemas.microsoft.com/office/powerpoint/2010/main" val="1396430026"/>
      </p:ext>
    </p:extLst>
  </p:cSld>
  <p:clrMap bg1="dk1" tx1="lt1" bg2="dk2" tx2="lt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 id="2147483971" r:id="rId10"/>
    <p:sldLayoutId id="2147483972" r:id="rId11"/>
    <p:sldLayoutId id="2147483973" r:id="rId12"/>
    <p:sldLayoutId id="2147483974" r:id="rId13"/>
    <p:sldLayoutId id="2147483975" r:id="rId14"/>
    <p:sldLayoutId id="2147483976" r:id="rId15"/>
    <p:sldLayoutId id="2147483977" r:id="rId16"/>
    <p:sldLayoutId id="2147483978" r:id="rId17"/>
  </p:sldLayoutIdLst>
  <p:hf hd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hart" Target="../charts/chart6.xml"/><Relationship Id="rId1" Type="http://schemas.openxmlformats.org/officeDocument/2006/relationships/slideLayout" Target="../slideLayouts/slideLayout7.xml"/><Relationship Id="rId4" Type="http://schemas.openxmlformats.org/officeDocument/2006/relationships/chart" Target="../charts/char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hart" Target="../charts/chart14.xml"/><Relationship Id="rId1" Type="http://schemas.openxmlformats.org/officeDocument/2006/relationships/slideLayout" Target="../slideLayouts/slideLayout7.xml"/><Relationship Id="rId4" Type="http://schemas.openxmlformats.org/officeDocument/2006/relationships/chart" Target="../charts/chart15.xml"/></Relationships>
</file>

<file path=ppt/slides/_rels/slide22.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hyperlink" Target="https://drive.google.com/file/d/1c8W3PuQIx4IWzVCybi1Cxoyl9Z-Sg10z/view?usp=sharing"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D9CCE-C3A4-89CB-99FA-15A0FB986707}"/>
              </a:ext>
            </a:extLst>
          </p:cNvPr>
          <p:cNvSpPr>
            <a:spLocks noGrp="1"/>
          </p:cNvSpPr>
          <p:nvPr>
            <p:ph type="ctrTitle"/>
          </p:nvPr>
        </p:nvSpPr>
        <p:spPr/>
        <p:txBody>
          <a:bodyPr/>
          <a:lstStyle/>
          <a:p>
            <a:r>
              <a:rPr lang="en-US" dirty="0"/>
              <a:t>SQL - Final Project</a:t>
            </a:r>
            <a:endParaRPr lang="en-IN" dirty="0"/>
          </a:p>
        </p:txBody>
      </p:sp>
      <p:sp>
        <p:nvSpPr>
          <p:cNvPr id="3" name="Subtitle 2">
            <a:extLst>
              <a:ext uri="{FF2B5EF4-FFF2-40B4-BE49-F238E27FC236}">
                <a16:creationId xmlns:a16="http://schemas.microsoft.com/office/drawing/2014/main" id="{2632074B-5286-548C-3CF2-4B383E785FBF}"/>
              </a:ext>
            </a:extLst>
          </p:cNvPr>
          <p:cNvSpPr>
            <a:spLocks noGrp="1"/>
          </p:cNvSpPr>
          <p:nvPr>
            <p:ph type="subTitle" idx="1"/>
          </p:nvPr>
        </p:nvSpPr>
        <p:spPr/>
        <p:txBody>
          <a:bodyPr>
            <a:normAutofit/>
          </a:bodyPr>
          <a:lstStyle/>
          <a:p>
            <a:r>
              <a:rPr lang="en-US" dirty="0">
                <a:solidFill>
                  <a:schemeClr val="tx1">
                    <a:lumMod val="85000"/>
                  </a:schemeClr>
                </a:solidFill>
              </a:rPr>
              <a:t>Sales Performance Analysis of Walmart Stores using Advanced MySQL Techniques</a:t>
            </a:r>
            <a:endParaRPr lang="en-IN" dirty="0">
              <a:solidFill>
                <a:schemeClr val="tx1">
                  <a:lumMod val="85000"/>
                </a:schemeClr>
              </a:solidFill>
            </a:endParaRPr>
          </a:p>
        </p:txBody>
      </p:sp>
      <p:pic>
        <p:nvPicPr>
          <p:cNvPr id="1026" name="Picture 2" descr="Glorify Your Brand Logo – Walmart Logo History for Design ...">
            <a:extLst>
              <a:ext uri="{FF2B5EF4-FFF2-40B4-BE49-F238E27FC236}">
                <a16:creationId xmlns:a16="http://schemas.microsoft.com/office/drawing/2014/main" id="{FE2A908D-DAFD-489F-C1A1-FCE5B89B64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2" y="1015460"/>
            <a:ext cx="3168121" cy="1719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65826364"/>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326871F1-E17B-41A3-9FEA-DF3A8366DF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F7692-492F-95E0-36A2-0776D0AD2737}"/>
              </a:ext>
            </a:extLst>
          </p:cNvPr>
          <p:cNvSpPr>
            <a:spLocks noGrp="1"/>
          </p:cNvSpPr>
          <p:nvPr>
            <p:ph type="title"/>
          </p:nvPr>
        </p:nvSpPr>
        <p:spPr>
          <a:xfrm>
            <a:off x="0" y="1"/>
            <a:ext cx="10515600" cy="694508"/>
          </a:xfrm>
        </p:spPr>
        <p:txBody>
          <a:bodyPr>
            <a:normAutofit/>
          </a:bodyPr>
          <a:lstStyle/>
          <a:p>
            <a:r>
              <a:rPr lang="en-US" sz="1800" b="1" dirty="0">
                <a:solidFill>
                  <a:schemeClr val="accent2"/>
                </a:solidFill>
              </a:rPr>
              <a:t>Q5. Most Popular Payment Method By CITY</a:t>
            </a:r>
            <a:br>
              <a:rPr lang="en-US" sz="1300" dirty="0">
                <a:latin typeface="Arial" panose="020B0604020202020204" pitchFamily="34" charset="0"/>
                <a:cs typeface="Arial" panose="020B0604020202020204" pitchFamily="34" charset="0"/>
              </a:rPr>
            </a:br>
            <a:r>
              <a:rPr lang="en-US" sz="1200" b="1" dirty="0">
                <a:solidFill>
                  <a:schemeClr val="tx1">
                    <a:lumMod val="75000"/>
                    <a:lumOff val="25000"/>
                  </a:schemeClr>
                </a:solidFill>
                <a:latin typeface="Arial" panose="020B0604020202020204" pitchFamily="34" charset="0"/>
                <a:cs typeface="Arial" panose="020B0604020202020204" pitchFamily="34" charset="0"/>
              </a:rPr>
              <a:t>Walmart NEEDS TO DETERMINE THE MOST POPULAR PAYMENT METHOD IN EACH CITY TO TAILOR MARKETING STRATEGIES</a:t>
            </a:r>
            <a:endParaRPr lang="en-IN" sz="1200" dirty="0">
              <a:solidFill>
                <a:schemeClr val="tx1">
                  <a:lumMod val="75000"/>
                  <a:lumOff val="25000"/>
                </a:schemeClr>
              </a:solidFill>
            </a:endParaRPr>
          </a:p>
        </p:txBody>
      </p:sp>
      <p:sp>
        <p:nvSpPr>
          <p:cNvPr id="9" name="Content Placeholder 8">
            <a:extLst>
              <a:ext uri="{FF2B5EF4-FFF2-40B4-BE49-F238E27FC236}">
                <a16:creationId xmlns:a16="http://schemas.microsoft.com/office/drawing/2014/main" id="{4605E66E-7016-94F6-31FF-9851F3FCFDCD}"/>
              </a:ext>
            </a:extLst>
          </p:cNvPr>
          <p:cNvSpPr>
            <a:spLocks noGrp="1"/>
          </p:cNvSpPr>
          <p:nvPr>
            <p:ph idx="1"/>
          </p:nvPr>
        </p:nvSpPr>
        <p:spPr>
          <a:xfrm>
            <a:off x="1203142" y="907143"/>
            <a:ext cx="3524794" cy="5660572"/>
          </a:xfrm>
        </p:spPr>
        <p:txBody>
          <a:bodyPr anchor="t">
            <a:normAutofit/>
          </a:bodyPr>
          <a:lstStyle/>
          <a:p>
            <a:pPr marL="0" indent="0">
              <a:buNone/>
            </a:pPr>
            <a:r>
              <a:rPr lang="en-US" sz="1200" b="1" u="sng" dirty="0">
                <a:solidFill>
                  <a:schemeClr val="accent3"/>
                </a:solidFill>
              </a:rPr>
              <a:t>Solution:</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SELECT</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city,</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Payment,</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count_total</a:t>
            </a: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FROM (</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SELECT</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city,</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Payment,</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COUNT(*) AS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count_total</a:t>
            </a: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RANK() OVER (PARTITION BY city 	ORDER BY COUNT(*) DESC) AS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pay_rank</a:t>
            </a: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FROM</a:t>
            </a:r>
          </a:p>
          <a:p>
            <a:pPr marL="0" indent="0">
              <a:lnSpc>
                <a:spcPct val="107000"/>
              </a:lnSpc>
              <a:spcAft>
                <a:spcPts val="800"/>
              </a:spcAft>
              <a:buNone/>
            </a:pP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200" b="1" u="sng" dirty="0">
              <a:solidFill>
                <a:schemeClr val="accent3"/>
              </a:solidFill>
            </a:endParaRPr>
          </a:p>
        </p:txBody>
      </p:sp>
      <p:sp>
        <p:nvSpPr>
          <p:cNvPr id="10" name="Content Placeholder 8">
            <a:extLst>
              <a:ext uri="{FF2B5EF4-FFF2-40B4-BE49-F238E27FC236}">
                <a16:creationId xmlns:a16="http://schemas.microsoft.com/office/drawing/2014/main" id="{3BA74A5F-FADA-F132-1307-46911743AF5B}"/>
              </a:ext>
            </a:extLst>
          </p:cNvPr>
          <p:cNvSpPr txBox="1">
            <a:spLocks/>
          </p:cNvSpPr>
          <p:nvPr/>
        </p:nvSpPr>
        <p:spPr>
          <a:xfrm>
            <a:off x="4727936" y="1088570"/>
            <a:ext cx="3524794" cy="5660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sz="1200" b="1" dirty="0"/>
          </a:p>
        </p:txBody>
      </p:sp>
      <p:sp>
        <p:nvSpPr>
          <p:cNvPr id="11" name="Content Placeholder 8">
            <a:extLst>
              <a:ext uri="{FF2B5EF4-FFF2-40B4-BE49-F238E27FC236}">
                <a16:creationId xmlns:a16="http://schemas.microsoft.com/office/drawing/2014/main" id="{96BDCDA9-2661-20CF-2F43-3D152B4473FA}"/>
              </a:ext>
            </a:extLst>
          </p:cNvPr>
          <p:cNvSpPr txBox="1">
            <a:spLocks/>
          </p:cNvSpPr>
          <p:nvPr/>
        </p:nvSpPr>
        <p:spPr>
          <a:xfrm>
            <a:off x="8046720" y="1088570"/>
            <a:ext cx="3524794" cy="5660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sz="1200" b="1" dirty="0"/>
          </a:p>
        </p:txBody>
      </p:sp>
      <p:sp>
        <p:nvSpPr>
          <p:cNvPr id="3" name="Content Placeholder 8">
            <a:extLst>
              <a:ext uri="{FF2B5EF4-FFF2-40B4-BE49-F238E27FC236}">
                <a16:creationId xmlns:a16="http://schemas.microsoft.com/office/drawing/2014/main" id="{DB4FA9A8-AFA1-4647-AF16-40A02B156E17}"/>
              </a:ext>
            </a:extLst>
          </p:cNvPr>
          <p:cNvSpPr txBox="1">
            <a:spLocks/>
          </p:cNvSpPr>
          <p:nvPr/>
        </p:nvSpPr>
        <p:spPr>
          <a:xfrm>
            <a:off x="5834197" y="907143"/>
            <a:ext cx="4425045" cy="566057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914400">
              <a:lnSpc>
                <a:spcPct val="80000"/>
              </a:lnSpc>
              <a:spcBef>
                <a:spcPts val="1000"/>
              </a:spcBef>
              <a:buNone/>
            </a:pPr>
            <a:r>
              <a:rPr lang="en-US" sz="1500" b="1" dirty="0" err="1">
                <a:solidFill>
                  <a:schemeClr val="tx1"/>
                </a:solidFill>
              </a:rPr>
              <a:t>Cont</a:t>
            </a:r>
            <a:endParaRPr lang="en-US" sz="1500" b="1" dirty="0">
              <a:solidFill>
                <a:schemeClr val="tx1"/>
              </a:solidFill>
            </a:endParaRPr>
          </a:p>
          <a:p>
            <a:pPr marL="0" indent="0">
              <a:lnSpc>
                <a:spcPct val="107000"/>
              </a:lnSpc>
              <a:spcAft>
                <a:spcPts val="800"/>
              </a:spcAft>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walmart_sales</a:t>
            </a: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GROUP BY</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city, Payment</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AS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top_payments</a:t>
            </a: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WHERE</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pay_rank</a:t>
            </a: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 1</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order by </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count_total</a:t>
            </a: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desc</a:t>
            </a: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p>
          <a:p>
            <a:pPr marL="0" indent="0">
              <a:buFont typeface="Wingdings 3" panose="05040102010807070707" pitchFamily="18" charset="2"/>
              <a:buNone/>
            </a:pPr>
            <a:endParaRPr lang="en-US" sz="1200" b="1" u="sng" dirty="0">
              <a:solidFill>
                <a:schemeClr val="accent3"/>
              </a:solidFill>
            </a:endParaRPr>
          </a:p>
        </p:txBody>
      </p:sp>
      <p:sp>
        <p:nvSpPr>
          <p:cNvPr id="4" name="Rectangle 3">
            <a:extLst>
              <a:ext uri="{FF2B5EF4-FFF2-40B4-BE49-F238E27FC236}">
                <a16:creationId xmlns:a16="http://schemas.microsoft.com/office/drawing/2014/main" id="{2344F0DC-1979-08DE-72FF-F7C29FF4F765}"/>
              </a:ext>
            </a:extLst>
          </p:cNvPr>
          <p:cNvSpPr/>
          <p:nvPr/>
        </p:nvSpPr>
        <p:spPr>
          <a:xfrm>
            <a:off x="620486" y="907144"/>
            <a:ext cx="10951028" cy="5660571"/>
          </a:xfrm>
          <a:prstGeom prst="rect">
            <a:avLst/>
          </a:prstGeom>
          <a:noFill/>
          <a:ln>
            <a:solidFill>
              <a:schemeClr val="accent5">
                <a:lumMod val="75000"/>
              </a:schemeClr>
            </a:solidFill>
            <a:prstDash val="dash"/>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ooter Placeholder 4">
            <a:extLst>
              <a:ext uri="{FF2B5EF4-FFF2-40B4-BE49-F238E27FC236}">
                <a16:creationId xmlns:a16="http://schemas.microsoft.com/office/drawing/2014/main" id="{E3E894C7-AD1C-ED6E-531F-CD967EA5D1F8}"/>
              </a:ext>
            </a:extLst>
          </p:cNvPr>
          <p:cNvSpPr>
            <a:spLocks noGrp="1"/>
          </p:cNvSpPr>
          <p:nvPr>
            <p:ph type="ftr" sz="quarter" idx="11"/>
          </p:nvPr>
        </p:nvSpPr>
        <p:spPr/>
        <p:txBody>
          <a:bodyPr/>
          <a:lstStyle/>
          <a:p>
            <a:r>
              <a:rPr lang="en-US"/>
              <a:t>Mohammed Numan Suriya (15th_October) </a:t>
            </a:r>
            <a:endParaRPr lang="en-IN"/>
          </a:p>
        </p:txBody>
      </p:sp>
      <p:sp>
        <p:nvSpPr>
          <p:cNvPr id="6" name="Slide Number Placeholder 5">
            <a:extLst>
              <a:ext uri="{FF2B5EF4-FFF2-40B4-BE49-F238E27FC236}">
                <a16:creationId xmlns:a16="http://schemas.microsoft.com/office/drawing/2014/main" id="{84B04A71-18DB-1B59-A9B6-C6B627B9557B}"/>
              </a:ext>
            </a:extLst>
          </p:cNvPr>
          <p:cNvSpPr>
            <a:spLocks noGrp="1"/>
          </p:cNvSpPr>
          <p:nvPr>
            <p:ph type="sldNum" sz="quarter" idx="12"/>
          </p:nvPr>
        </p:nvSpPr>
        <p:spPr/>
        <p:txBody>
          <a:bodyPr/>
          <a:lstStyle/>
          <a:p>
            <a:fld id="{CA69D899-F073-463E-BDF7-CE55E14125FE}" type="slidenum">
              <a:rPr lang="en-IN" smtClean="0"/>
              <a:t>10</a:t>
            </a:fld>
            <a:endParaRPr lang="en-IN"/>
          </a:p>
        </p:txBody>
      </p:sp>
    </p:spTree>
    <p:extLst>
      <p:ext uri="{BB962C8B-B14F-4D97-AF65-F5344CB8AC3E}">
        <p14:creationId xmlns:p14="http://schemas.microsoft.com/office/powerpoint/2010/main" val="175105635"/>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757364D2-4E97-9B82-364E-739F8780B1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E54F4-0258-BF7B-B4ED-FCC46A94C173}"/>
              </a:ext>
            </a:extLst>
          </p:cNvPr>
          <p:cNvSpPr>
            <a:spLocks noGrp="1"/>
          </p:cNvSpPr>
          <p:nvPr>
            <p:ph type="title" idx="4294967295"/>
          </p:nvPr>
        </p:nvSpPr>
        <p:spPr>
          <a:xfrm>
            <a:off x="7310173" y="127001"/>
            <a:ext cx="2930525" cy="947737"/>
          </a:xfrm>
        </p:spPr>
        <p:txBody>
          <a:bodyPr>
            <a:normAutofit fontScale="90000"/>
          </a:bodyPr>
          <a:lstStyle/>
          <a:p>
            <a:r>
              <a:rPr lang="en-US" dirty="0"/>
              <a:t>SQL - Output</a:t>
            </a:r>
            <a:endParaRPr lang="en-IN" dirty="0"/>
          </a:p>
        </p:txBody>
      </p:sp>
      <p:sp>
        <p:nvSpPr>
          <p:cNvPr id="5" name="Content Placeholder 2">
            <a:extLst>
              <a:ext uri="{FF2B5EF4-FFF2-40B4-BE49-F238E27FC236}">
                <a16:creationId xmlns:a16="http://schemas.microsoft.com/office/drawing/2014/main" id="{AA671A01-B046-2202-A95D-943F2CEA9AF4}"/>
              </a:ext>
            </a:extLst>
          </p:cNvPr>
          <p:cNvSpPr txBox="1">
            <a:spLocks/>
          </p:cNvSpPr>
          <p:nvPr/>
        </p:nvSpPr>
        <p:spPr>
          <a:xfrm>
            <a:off x="5662612" y="3234264"/>
            <a:ext cx="3955521" cy="6265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IN" dirty="0"/>
          </a:p>
        </p:txBody>
      </p:sp>
      <p:sp>
        <p:nvSpPr>
          <p:cNvPr id="7" name="Content Placeholder 2">
            <a:extLst>
              <a:ext uri="{FF2B5EF4-FFF2-40B4-BE49-F238E27FC236}">
                <a16:creationId xmlns:a16="http://schemas.microsoft.com/office/drawing/2014/main" id="{31CF545F-93F7-2184-CDFE-701A4B08F2FF}"/>
              </a:ext>
            </a:extLst>
          </p:cNvPr>
          <p:cNvSpPr txBox="1">
            <a:spLocks/>
          </p:cNvSpPr>
          <p:nvPr/>
        </p:nvSpPr>
        <p:spPr>
          <a:xfrm>
            <a:off x="5332413" y="3124188"/>
            <a:ext cx="3955521" cy="6265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IN" dirty="0"/>
          </a:p>
        </p:txBody>
      </p:sp>
      <p:sp>
        <p:nvSpPr>
          <p:cNvPr id="13" name="Arrow: Right 12">
            <a:extLst>
              <a:ext uri="{FF2B5EF4-FFF2-40B4-BE49-F238E27FC236}">
                <a16:creationId xmlns:a16="http://schemas.microsoft.com/office/drawing/2014/main" id="{15A61BA7-8BE5-4923-8E45-BAE821E276AA}"/>
              </a:ext>
            </a:extLst>
          </p:cNvPr>
          <p:cNvSpPr/>
          <p:nvPr/>
        </p:nvSpPr>
        <p:spPr>
          <a:xfrm rot="5400000">
            <a:off x="8652570" y="1324501"/>
            <a:ext cx="1092200" cy="3894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Content Placeholder 2">
            <a:extLst>
              <a:ext uri="{FF2B5EF4-FFF2-40B4-BE49-F238E27FC236}">
                <a16:creationId xmlns:a16="http://schemas.microsoft.com/office/drawing/2014/main" id="{8EEB0E8E-FC37-C54E-FBBB-59473085CD69}"/>
              </a:ext>
            </a:extLst>
          </p:cNvPr>
          <p:cNvSpPr txBox="1">
            <a:spLocks/>
          </p:cNvSpPr>
          <p:nvPr/>
        </p:nvSpPr>
        <p:spPr>
          <a:xfrm>
            <a:off x="926307" y="355601"/>
            <a:ext cx="3955521" cy="626534"/>
          </a:xfrm>
          <a:prstGeom prst="rect">
            <a:avLst/>
          </a:prstGeom>
        </p:spPr>
        <p:txBody>
          <a:bodyPr>
            <a:normAutofit fontScale="925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None/>
            </a:pPr>
            <a:r>
              <a:rPr lang="en-US" sz="1900" b="1" dirty="0">
                <a:solidFill>
                  <a:schemeClr val="accent6"/>
                </a:solidFill>
              </a:rPr>
              <a:t>Most Popular payment method in each city </a:t>
            </a:r>
            <a:endParaRPr lang="en-IN" sz="1900" b="1" dirty="0">
              <a:solidFill>
                <a:schemeClr val="accent6"/>
              </a:solidFill>
            </a:endParaRPr>
          </a:p>
        </p:txBody>
      </p:sp>
      <p:graphicFrame>
        <p:nvGraphicFramePr>
          <p:cNvPr id="3" name="Chart 2">
            <a:extLst>
              <a:ext uri="{FF2B5EF4-FFF2-40B4-BE49-F238E27FC236}">
                <a16:creationId xmlns:a16="http://schemas.microsoft.com/office/drawing/2014/main" id="{6784EB13-1E42-D46A-49C8-70A4C12FECA0}"/>
              </a:ext>
            </a:extLst>
          </p:cNvPr>
          <p:cNvGraphicFramePr>
            <a:graphicFrameLocks/>
          </p:cNvGraphicFramePr>
          <p:nvPr>
            <p:extLst>
              <p:ext uri="{D42A27DB-BD31-4B8C-83A1-F6EECF244321}">
                <p14:modId xmlns:p14="http://schemas.microsoft.com/office/powerpoint/2010/main" val="3870417576"/>
              </p:ext>
            </p:extLst>
          </p:nvPr>
        </p:nvGraphicFramePr>
        <p:xfrm>
          <a:off x="202140" y="973133"/>
          <a:ext cx="6086693" cy="3794810"/>
        </p:xfrm>
        <a:graphic>
          <a:graphicData uri="http://schemas.openxmlformats.org/drawingml/2006/chart">
            <c:chart xmlns:c="http://schemas.openxmlformats.org/drawingml/2006/chart" xmlns:r="http://schemas.openxmlformats.org/officeDocument/2006/relationships" r:id="rId2"/>
          </a:graphicData>
        </a:graphic>
      </p:graphicFrame>
      <p:pic>
        <p:nvPicPr>
          <p:cNvPr id="9" name="Picture 8">
            <a:extLst>
              <a:ext uri="{FF2B5EF4-FFF2-40B4-BE49-F238E27FC236}">
                <a16:creationId xmlns:a16="http://schemas.microsoft.com/office/drawing/2014/main" id="{743D322E-253A-9F32-6DE8-8E50F2067806}"/>
              </a:ext>
            </a:extLst>
          </p:cNvPr>
          <p:cNvPicPr>
            <a:picLocks noChangeAspect="1"/>
          </p:cNvPicPr>
          <p:nvPr/>
        </p:nvPicPr>
        <p:blipFill>
          <a:blip r:embed="rId3"/>
          <a:srcRect l="50625" t="76420" r="33680" b="3318"/>
          <a:stretch/>
        </p:blipFill>
        <p:spPr>
          <a:xfrm>
            <a:off x="7090469" y="2269053"/>
            <a:ext cx="4383669" cy="1591745"/>
          </a:xfrm>
          <a:prstGeom prst="rect">
            <a:avLst/>
          </a:prstGeom>
        </p:spPr>
      </p:pic>
      <p:sp>
        <p:nvSpPr>
          <p:cNvPr id="10" name="Footer Placeholder 9">
            <a:extLst>
              <a:ext uri="{FF2B5EF4-FFF2-40B4-BE49-F238E27FC236}">
                <a16:creationId xmlns:a16="http://schemas.microsoft.com/office/drawing/2014/main" id="{C397D545-89C2-E61C-4689-60BDC460BB4B}"/>
              </a:ext>
            </a:extLst>
          </p:cNvPr>
          <p:cNvSpPr>
            <a:spLocks noGrp="1"/>
          </p:cNvSpPr>
          <p:nvPr>
            <p:ph type="ftr" sz="quarter" idx="11"/>
          </p:nvPr>
        </p:nvSpPr>
        <p:spPr/>
        <p:txBody>
          <a:bodyPr/>
          <a:lstStyle/>
          <a:p>
            <a:r>
              <a:rPr lang="en-US"/>
              <a:t>Mohammed Numan Suriya (15th_October) </a:t>
            </a:r>
            <a:endParaRPr lang="en-IN"/>
          </a:p>
        </p:txBody>
      </p:sp>
      <p:sp>
        <p:nvSpPr>
          <p:cNvPr id="11" name="Slide Number Placeholder 10">
            <a:extLst>
              <a:ext uri="{FF2B5EF4-FFF2-40B4-BE49-F238E27FC236}">
                <a16:creationId xmlns:a16="http://schemas.microsoft.com/office/drawing/2014/main" id="{E32E450F-C0D0-7553-75FB-FF918855AB87}"/>
              </a:ext>
            </a:extLst>
          </p:cNvPr>
          <p:cNvSpPr>
            <a:spLocks noGrp="1"/>
          </p:cNvSpPr>
          <p:nvPr>
            <p:ph type="sldNum" sz="quarter" idx="12"/>
          </p:nvPr>
        </p:nvSpPr>
        <p:spPr/>
        <p:txBody>
          <a:bodyPr/>
          <a:lstStyle/>
          <a:p>
            <a:fld id="{CA69D899-F073-463E-BDF7-CE55E14125FE}" type="slidenum">
              <a:rPr lang="en-IN" smtClean="0"/>
              <a:t>11</a:t>
            </a:fld>
            <a:endParaRPr lang="en-IN"/>
          </a:p>
        </p:txBody>
      </p:sp>
    </p:spTree>
    <p:extLst>
      <p:ext uri="{BB962C8B-B14F-4D97-AF65-F5344CB8AC3E}">
        <p14:creationId xmlns:p14="http://schemas.microsoft.com/office/powerpoint/2010/main" val="1927117160"/>
      </p:ext>
    </p:extLst>
  </p:cSld>
  <p:clrMapOvr>
    <a:overrideClrMapping bg1="lt1" tx1="dk1" bg2="lt2" tx2="dk2" accent1="accent1" accent2="accent2" accent3="accent3" accent4="accent4" accent5="accent5" accent6="accent6" hlink="hlink" folHlink="folHlink"/>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DDB878ED-34BF-788D-48F7-082EF0230C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BFAA54-C37A-4ACA-6446-998C638C9825}"/>
              </a:ext>
            </a:extLst>
          </p:cNvPr>
          <p:cNvSpPr>
            <a:spLocks noGrp="1"/>
          </p:cNvSpPr>
          <p:nvPr>
            <p:ph type="title"/>
          </p:nvPr>
        </p:nvSpPr>
        <p:spPr>
          <a:xfrm>
            <a:off x="0" y="1"/>
            <a:ext cx="10515600" cy="694508"/>
          </a:xfrm>
        </p:spPr>
        <p:txBody>
          <a:bodyPr>
            <a:normAutofit/>
          </a:bodyPr>
          <a:lstStyle/>
          <a:p>
            <a:r>
              <a:rPr lang="en-US" sz="1800" b="1" dirty="0">
                <a:solidFill>
                  <a:schemeClr val="accent2"/>
                </a:solidFill>
              </a:rPr>
              <a:t>Q6. Monthly Sales distribution by gender</a:t>
            </a:r>
            <a:br>
              <a:rPr lang="en-US" sz="1300" dirty="0">
                <a:latin typeface="Arial" panose="020B0604020202020204" pitchFamily="34" charset="0"/>
                <a:cs typeface="Arial" panose="020B0604020202020204" pitchFamily="34" charset="0"/>
              </a:rPr>
            </a:br>
            <a:r>
              <a:rPr lang="en-US" sz="1200" b="1" dirty="0">
                <a:solidFill>
                  <a:schemeClr val="tx1">
                    <a:lumMod val="75000"/>
                    <a:lumOff val="25000"/>
                  </a:schemeClr>
                </a:solidFill>
                <a:latin typeface="Arial" panose="020B0604020202020204" pitchFamily="34" charset="0"/>
                <a:cs typeface="Arial" panose="020B0604020202020204" pitchFamily="34" charset="0"/>
              </a:rPr>
              <a:t>Walmart wants to understand the sales distribution between male and female customers on a monthly basis</a:t>
            </a:r>
            <a:endParaRPr lang="en-IN" sz="1200" dirty="0">
              <a:solidFill>
                <a:schemeClr val="tx1">
                  <a:lumMod val="75000"/>
                  <a:lumOff val="25000"/>
                </a:schemeClr>
              </a:solidFill>
            </a:endParaRPr>
          </a:p>
        </p:txBody>
      </p:sp>
      <p:sp>
        <p:nvSpPr>
          <p:cNvPr id="9" name="Content Placeholder 8">
            <a:extLst>
              <a:ext uri="{FF2B5EF4-FFF2-40B4-BE49-F238E27FC236}">
                <a16:creationId xmlns:a16="http://schemas.microsoft.com/office/drawing/2014/main" id="{2CF715AD-14EE-A404-10C2-EC6A0DDD1EFE}"/>
              </a:ext>
            </a:extLst>
          </p:cNvPr>
          <p:cNvSpPr>
            <a:spLocks noGrp="1"/>
          </p:cNvSpPr>
          <p:nvPr>
            <p:ph idx="1"/>
          </p:nvPr>
        </p:nvSpPr>
        <p:spPr>
          <a:xfrm>
            <a:off x="1076141" y="804333"/>
            <a:ext cx="9371726" cy="4851399"/>
          </a:xfrm>
        </p:spPr>
        <p:txBody>
          <a:bodyPr anchor="t">
            <a:normAutofit/>
          </a:bodyPr>
          <a:lstStyle/>
          <a:p>
            <a:pPr marL="0" indent="0">
              <a:buNone/>
            </a:pPr>
            <a:r>
              <a:rPr lang="en-US" sz="1200" b="1" u="sng" dirty="0">
                <a:solidFill>
                  <a:schemeClr val="accent3"/>
                </a:solidFill>
              </a:rPr>
              <a:t>Solution:</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SELECT </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MONTHNAME(date) AS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month_total</a:t>
            </a: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gender,</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ROUND(SUM(total), 2) AS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total_sales</a:t>
            </a: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FROM</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walmart_sales</a:t>
            </a: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GROUP BY gender ,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month_total</a:t>
            </a: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ORDER BY gender ,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total_sales</a:t>
            </a: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DESC; </a:t>
            </a:r>
          </a:p>
          <a:p>
            <a:pPr marL="0" indent="0">
              <a:lnSpc>
                <a:spcPct val="107000"/>
              </a:lnSpc>
              <a:spcAft>
                <a:spcPts val="800"/>
              </a:spcAft>
              <a:buNone/>
            </a:pP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200" b="1" u="sng" dirty="0">
              <a:solidFill>
                <a:schemeClr val="accent3"/>
              </a:solidFill>
            </a:endParaRPr>
          </a:p>
        </p:txBody>
      </p:sp>
      <p:sp>
        <p:nvSpPr>
          <p:cNvPr id="11" name="Content Placeholder 8">
            <a:extLst>
              <a:ext uri="{FF2B5EF4-FFF2-40B4-BE49-F238E27FC236}">
                <a16:creationId xmlns:a16="http://schemas.microsoft.com/office/drawing/2014/main" id="{2D35D05D-6366-E86B-F66C-8ADC844A97BE}"/>
              </a:ext>
            </a:extLst>
          </p:cNvPr>
          <p:cNvSpPr txBox="1">
            <a:spLocks/>
          </p:cNvSpPr>
          <p:nvPr/>
        </p:nvSpPr>
        <p:spPr>
          <a:xfrm>
            <a:off x="8046720" y="1088570"/>
            <a:ext cx="3524794" cy="5660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sz="1200" b="1" dirty="0"/>
          </a:p>
        </p:txBody>
      </p:sp>
      <p:sp>
        <p:nvSpPr>
          <p:cNvPr id="4" name="Rectangle 3">
            <a:extLst>
              <a:ext uri="{FF2B5EF4-FFF2-40B4-BE49-F238E27FC236}">
                <a16:creationId xmlns:a16="http://schemas.microsoft.com/office/drawing/2014/main" id="{1AB4BBDE-DB73-6F68-A6A0-82D2F7E407FA}"/>
              </a:ext>
            </a:extLst>
          </p:cNvPr>
          <p:cNvSpPr/>
          <p:nvPr/>
        </p:nvSpPr>
        <p:spPr>
          <a:xfrm>
            <a:off x="620486" y="804334"/>
            <a:ext cx="5991981" cy="4072466"/>
          </a:xfrm>
          <a:prstGeom prst="rect">
            <a:avLst/>
          </a:prstGeom>
          <a:noFill/>
          <a:ln>
            <a:solidFill>
              <a:schemeClr val="accent5">
                <a:lumMod val="75000"/>
              </a:schemeClr>
            </a:solidFill>
            <a:prstDash val="dash"/>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ooter Placeholder 4">
            <a:extLst>
              <a:ext uri="{FF2B5EF4-FFF2-40B4-BE49-F238E27FC236}">
                <a16:creationId xmlns:a16="http://schemas.microsoft.com/office/drawing/2014/main" id="{D032507A-0F39-014A-B025-6D3FAB627AB5}"/>
              </a:ext>
            </a:extLst>
          </p:cNvPr>
          <p:cNvSpPr>
            <a:spLocks noGrp="1"/>
          </p:cNvSpPr>
          <p:nvPr>
            <p:ph type="ftr" sz="quarter" idx="11"/>
          </p:nvPr>
        </p:nvSpPr>
        <p:spPr/>
        <p:txBody>
          <a:bodyPr/>
          <a:lstStyle/>
          <a:p>
            <a:r>
              <a:rPr lang="en-US"/>
              <a:t>Mohammed Numan Suriya (15th_October) </a:t>
            </a:r>
            <a:endParaRPr lang="en-IN"/>
          </a:p>
        </p:txBody>
      </p:sp>
      <p:sp>
        <p:nvSpPr>
          <p:cNvPr id="6" name="Slide Number Placeholder 5">
            <a:extLst>
              <a:ext uri="{FF2B5EF4-FFF2-40B4-BE49-F238E27FC236}">
                <a16:creationId xmlns:a16="http://schemas.microsoft.com/office/drawing/2014/main" id="{A804296D-FAAA-02A8-D30E-1EBA8E29BFBD}"/>
              </a:ext>
            </a:extLst>
          </p:cNvPr>
          <p:cNvSpPr>
            <a:spLocks noGrp="1"/>
          </p:cNvSpPr>
          <p:nvPr>
            <p:ph type="sldNum" sz="quarter" idx="12"/>
          </p:nvPr>
        </p:nvSpPr>
        <p:spPr/>
        <p:txBody>
          <a:bodyPr/>
          <a:lstStyle/>
          <a:p>
            <a:fld id="{CA69D899-F073-463E-BDF7-CE55E14125FE}" type="slidenum">
              <a:rPr lang="en-IN" smtClean="0"/>
              <a:t>12</a:t>
            </a:fld>
            <a:endParaRPr lang="en-IN"/>
          </a:p>
        </p:txBody>
      </p:sp>
    </p:spTree>
    <p:extLst>
      <p:ext uri="{BB962C8B-B14F-4D97-AF65-F5344CB8AC3E}">
        <p14:creationId xmlns:p14="http://schemas.microsoft.com/office/powerpoint/2010/main" val="2636867018"/>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6E332C1D-B482-9906-EBC7-0134C64963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118EDD-D3C0-3255-2040-260EC80E497B}"/>
              </a:ext>
            </a:extLst>
          </p:cNvPr>
          <p:cNvSpPr>
            <a:spLocks noGrp="1"/>
          </p:cNvSpPr>
          <p:nvPr>
            <p:ph type="title" idx="4294967295"/>
          </p:nvPr>
        </p:nvSpPr>
        <p:spPr>
          <a:xfrm>
            <a:off x="7310173" y="127001"/>
            <a:ext cx="2930525" cy="947737"/>
          </a:xfrm>
        </p:spPr>
        <p:txBody>
          <a:bodyPr>
            <a:normAutofit fontScale="90000"/>
          </a:bodyPr>
          <a:lstStyle/>
          <a:p>
            <a:r>
              <a:rPr lang="en-US" dirty="0"/>
              <a:t>SQL - Output</a:t>
            </a:r>
            <a:endParaRPr lang="en-IN" dirty="0"/>
          </a:p>
        </p:txBody>
      </p:sp>
      <p:sp>
        <p:nvSpPr>
          <p:cNvPr id="5" name="Content Placeholder 2">
            <a:extLst>
              <a:ext uri="{FF2B5EF4-FFF2-40B4-BE49-F238E27FC236}">
                <a16:creationId xmlns:a16="http://schemas.microsoft.com/office/drawing/2014/main" id="{B0034BFC-7DF9-C6F8-D6E5-FD13815946E2}"/>
              </a:ext>
            </a:extLst>
          </p:cNvPr>
          <p:cNvSpPr txBox="1">
            <a:spLocks/>
          </p:cNvSpPr>
          <p:nvPr/>
        </p:nvSpPr>
        <p:spPr>
          <a:xfrm>
            <a:off x="5662612" y="3234264"/>
            <a:ext cx="3955521" cy="6265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IN" dirty="0"/>
          </a:p>
        </p:txBody>
      </p:sp>
      <p:sp>
        <p:nvSpPr>
          <p:cNvPr id="7" name="Content Placeholder 2">
            <a:extLst>
              <a:ext uri="{FF2B5EF4-FFF2-40B4-BE49-F238E27FC236}">
                <a16:creationId xmlns:a16="http://schemas.microsoft.com/office/drawing/2014/main" id="{A8494C9B-F031-CAA9-3800-81ACEF250871}"/>
              </a:ext>
            </a:extLst>
          </p:cNvPr>
          <p:cNvSpPr txBox="1">
            <a:spLocks/>
          </p:cNvSpPr>
          <p:nvPr/>
        </p:nvSpPr>
        <p:spPr>
          <a:xfrm>
            <a:off x="5332413" y="3124188"/>
            <a:ext cx="3955521" cy="6265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IN" dirty="0"/>
          </a:p>
        </p:txBody>
      </p:sp>
      <p:sp>
        <p:nvSpPr>
          <p:cNvPr id="13" name="Arrow: Right 12">
            <a:extLst>
              <a:ext uri="{FF2B5EF4-FFF2-40B4-BE49-F238E27FC236}">
                <a16:creationId xmlns:a16="http://schemas.microsoft.com/office/drawing/2014/main" id="{B782148D-7EEC-5B2C-33E9-0FA2FED14D2D}"/>
              </a:ext>
            </a:extLst>
          </p:cNvPr>
          <p:cNvSpPr/>
          <p:nvPr/>
        </p:nvSpPr>
        <p:spPr>
          <a:xfrm rot="5400000">
            <a:off x="8652570" y="1324501"/>
            <a:ext cx="1092200" cy="3894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Content Placeholder 2">
            <a:extLst>
              <a:ext uri="{FF2B5EF4-FFF2-40B4-BE49-F238E27FC236}">
                <a16:creationId xmlns:a16="http://schemas.microsoft.com/office/drawing/2014/main" id="{DAAD8F9D-83F6-7FE8-52F6-911F65A03646}"/>
              </a:ext>
            </a:extLst>
          </p:cNvPr>
          <p:cNvSpPr txBox="1">
            <a:spLocks/>
          </p:cNvSpPr>
          <p:nvPr/>
        </p:nvSpPr>
        <p:spPr>
          <a:xfrm>
            <a:off x="926307" y="355601"/>
            <a:ext cx="3955521" cy="626534"/>
          </a:xfrm>
          <a:prstGeom prst="rect">
            <a:avLst/>
          </a:prstGeom>
        </p:spPr>
        <p:txBody>
          <a:bodyPr>
            <a:normAutofit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None/>
            </a:pPr>
            <a:r>
              <a:rPr lang="en-US" sz="1900" b="1" dirty="0">
                <a:solidFill>
                  <a:schemeClr val="accent6"/>
                </a:solidFill>
              </a:rPr>
              <a:t>Sales distribution by Gender on Monthly basis</a:t>
            </a:r>
            <a:endParaRPr lang="en-IN" sz="1900" b="1" dirty="0">
              <a:solidFill>
                <a:schemeClr val="accent6"/>
              </a:solidFill>
            </a:endParaRPr>
          </a:p>
        </p:txBody>
      </p:sp>
      <p:graphicFrame>
        <p:nvGraphicFramePr>
          <p:cNvPr id="6" name="Chart 5">
            <a:extLst>
              <a:ext uri="{FF2B5EF4-FFF2-40B4-BE49-F238E27FC236}">
                <a16:creationId xmlns:a16="http://schemas.microsoft.com/office/drawing/2014/main" id="{5091C1E6-0CF5-ADC9-AC7F-87B39E9B5C6A}"/>
              </a:ext>
            </a:extLst>
          </p:cNvPr>
          <p:cNvGraphicFramePr>
            <a:graphicFrameLocks/>
          </p:cNvGraphicFramePr>
          <p:nvPr>
            <p:extLst>
              <p:ext uri="{D42A27DB-BD31-4B8C-83A1-F6EECF244321}">
                <p14:modId xmlns:p14="http://schemas.microsoft.com/office/powerpoint/2010/main" val="1051432995"/>
              </p:ext>
            </p:extLst>
          </p:nvPr>
        </p:nvGraphicFramePr>
        <p:xfrm>
          <a:off x="18256" y="1074738"/>
          <a:ext cx="3866092" cy="3099344"/>
        </p:xfrm>
        <a:graphic>
          <a:graphicData uri="http://schemas.openxmlformats.org/drawingml/2006/chart">
            <c:chart xmlns:c="http://schemas.openxmlformats.org/drawingml/2006/chart" xmlns:r="http://schemas.openxmlformats.org/officeDocument/2006/relationships" r:id="rId2"/>
          </a:graphicData>
        </a:graphic>
      </p:graphicFrame>
      <p:pic>
        <p:nvPicPr>
          <p:cNvPr id="10" name="Picture 9">
            <a:extLst>
              <a:ext uri="{FF2B5EF4-FFF2-40B4-BE49-F238E27FC236}">
                <a16:creationId xmlns:a16="http://schemas.microsoft.com/office/drawing/2014/main" id="{F187C54C-08FC-DDBD-59BB-45346E673A9A}"/>
              </a:ext>
            </a:extLst>
          </p:cNvPr>
          <p:cNvPicPr>
            <a:picLocks noChangeAspect="1"/>
          </p:cNvPicPr>
          <p:nvPr/>
        </p:nvPicPr>
        <p:blipFill>
          <a:blip r:embed="rId3"/>
          <a:srcRect l="50000" t="71482" r="30070" b="3318"/>
          <a:stretch/>
        </p:blipFill>
        <p:spPr>
          <a:xfrm>
            <a:off x="7188200" y="2272773"/>
            <a:ext cx="4816710" cy="2028294"/>
          </a:xfrm>
          <a:prstGeom prst="rect">
            <a:avLst/>
          </a:prstGeom>
        </p:spPr>
      </p:pic>
      <p:graphicFrame>
        <p:nvGraphicFramePr>
          <p:cNvPr id="11" name="Chart 10">
            <a:extLst>
              <a:ext uri="{FF2B5EF4-FFF2-40B4-BE49-F238E27FC236}">
                <a16:creationId xmlns:a16="http://schemas.microsoft.com/office/drawing/2014/main" id="{EE635C41-0C8A-94A6-39E0-D1A33A9826B8}"/>
              </a:ext>
            </a:extLst>
          </p:cNvPr>
          <p:cNvGraphicFramePr>
            <a:graphicFrameLocks/>
          </p:cNvGraphicFramePr>
          <p:nvPr>
            <p:extLst>
              <p:ext uri="{D42A27DB-BD31-4B8C-83A1-F6EECF244321}">
                <p14:modId xmlns:p14="http://schemas.microsoft.com/office/powerpoint/2010/main" val="1791280530"/>
              </p:ext>
            </p:extLst>
          </p:nvPr>
        </p:nvGraphicFramePr>
        <p:xfrm>
          <a:off x="3067579" y="2555873"/>
          <a:ext cx="4044421" cy="2972860"/>
        </p:xfrm>
        <a:graphic>
          <a:graphicData uri="http://schemas.openxmlformats.org/drawingml/2006/chart">
            <c:chart xmlns:c="http://schemas.openxmlformats.org/drawingml/2006/chart" xmlns:r="http://schemas.openxmlformats.org/officeDocument/2006/relationships" r:id="rId4"/>
          </a:graphicData>
        </a:graphic>
      </p:graphicFrame>
      <p:sp>
        <p:nvSpPr>
          <p:cNvPr id="12" name="Footer Placeholder 11">
            <a:extLst>
              <a:ext uri="{FF2B5EF4-FFF2-40B4-BE49-F238E27FC236}">
                <a16:creationId xmlns:a16="http://schemas.microsoft.com/office/drawing/2014/main" id="{90FB5E34-AC6B-745E-DCA0-73C14CE7326D}"/>
              </a:ext>
            </a:extLst>
          </p:cNvPr>
          <p:cNvSpPr>
            <a:spLocks noGrp="1"/>
          </p:cNvSpPr>
          <p:nvPr>
            <p:ph type="ftr" sz="quarter" idx="11"/>
          </p:nvPr>
        </p:nvSpPr>
        <p:spPr/>
        <p:txBody>
          <a:bodyPr/>
          <a:lstStyle/>
          <a:p>
            <a:r>
              <a:rPr lang="en-US"/>
              <a:t>Mohammed Numan Suriya (15th_October) </a:t>
            </a:r>
            <a:endParaRPr lang="en-IN"/>
          </a:p>
        </p:txBody>
      </p:sp>
      <p:sp>
        <p:nvSpPr>
          <p:cNvPr id="15" name="Slide Number Placeholder 14">
            <a:extLst>
              <a:ext uri="{FF2B5EF4-FFF2-40B4-BE49-F238E27FC236}">
                <a16:creationId xmlns:a16="http://schemas.microsoft.com/office/drawing/2014/main" id="{49405E1B-D63C-AD73-D7A0-99A4D8DB2874}"/>
              </a:ext>
            </a:extLst>
          </p:cNvPr>
          <p:cNvSpPr>
            <a:spLocks noGrp="1"/>
          </p:cNvSpPr>
          <p:nvPr>
            <p:ph type="sldNum" sz="quarter" idx="12"/>
          </p:nvPr>
        </p:nvSpPr>
        <p:spPr/>
        <p:txBody>
          <a:bodyPr/>
          <a:lstStyle/>
          <a:p>
            <a:fld id="{CA69D899-F073-463E-BDF7-CE55E14125FE}" type="slidenum">
              <a:rPr lang="en-IN" smtClean="0"/>
              <a:t>13</a:t>
            </a:fld>
            <a:endParaRPr lang="en-IN"/>
          </a:p>
        </p:txBody>
      </p:sp>
    </p:spTree>
    <p:extLst>
      <p:ext uri="{BB962C8B-B14F-4D97-AF65-F5344CB8AC3E}">
        <p14:creationId xmlns:p14="http://schemas.microsoft.com/office/powerpoint/2010/main" val="3637278389"/>
      </p:ext>
    </p:extLst>
  </p:cSld>
  <p:clrMapOvr>
    <a:overrideClrMapping bg1="lt1" tx1="dk1" bg2="lt2" tx2="dk2" accent1="accent1" accent2="accent2" accent3="accent3" accent4="accent4" accent5="accent5" accent6="accent6" hlink="hlink" folHlink="folHlink"/>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3FA6DFFE-EB50-7F70-2535-FCDF682015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C0A9B4-C5FB-DF63-4D9A-EE74D5101382}"/>
              </a:ext>
            </a:extLst>
          </p:cNvPr>
          <p:cNvSpPr>
            <a:spLocks noGrp="1"/>
          </p:cNvSpPr>
          <p:nvPr>
            <p:ph type="title"/>
          </p:nvPr>
        </p:nvSpPr>
        <p:spPr>
          <a:xfrm>
            <a:off x="0" y="1"/>
            <a:ext cx="10515600" cy="694508"/>
          </a:xfrm>
        </p:spPr>
        <p:txBody>
          <a:bodyPr>
            <a:normAutofit/>
          </a:bodyPr>
          <a:lstStyle/>
          <a:p>
            <a:r>
              <a:rPr lang="en-US" sz="1800" b="1" dirty="0">
                <a:solidFill>
                  <a:schemeClr val="accent2"/>
                </a:solidFill>
              </a:rPr>
              <a:t>Q7. Best product line by customer type</a:t>
            </a:r>
            <a:br>
              <a:rPr lang="en-US" sz="1300" dirty="0">
                <a:latin typeface="Arial" panose="020B0604020202020204" pitchFamily="34" charset="0"/>
                <a:cs typeface="Arial" panose="020B0604020202020204" pitchFamily="34" charset="0"/>
              </a:rPr>
            </a:br>
            <a:r>
              <a:rPr lang="en-US" sz="1200" b="1" dirty="0">
                <a:solidFill>
                  <a:schemeClr val="tx1">
                    <a:lumMod val="75000"/>
                    <a:lumOff val="25000"/>
                  </a:schemeClr>
                </a:solidFill>
                <a:latin typeface="Arial" panose="020B0604020202020204" pitchFamily="34" charset="0"/>
                <a:cs typeface="Arial" panose="020B0604020202020204" pitchFamily="34" charset="0"/>
              </a:rPr>
              <a:t>Walmart wants to know which product lines are preferred by different customer types (Member VS normal)</a:t>
            </a:r>
            <a:endParaRPr lang="en-IN" sz="1200" dirty="0">
              <a:solidFill>
                <a:schemeClr val="tx1">
                  <a:lumMod val="75000"/>
                  <a:lumOff val="25000"/>
                </a:schemeClr>
              </a:solidFill>
            </a:endParaRPr>
          </a:p>
        </p:txBody>
      </p:sp>
      <p:sp>
        <p:nvSpPr>
          <p:cNvPr id="9" name="Content Placeholder 8">
            <a:extLst>
              <a:ext uri="{FF2B5EF4-FFF2-40B4-BE49-F238E27FC236}">
                <a16:creationId xmlns:a16="http://schemas.microsoft.com/office/drawing/2014/main" id="{7516523C-1354-1FE4-6156-B120E4195A53}"/>
              </a:ext>
            </a:extLst>
          </p:cNvPr>
          <p:cNvSpPr>
            <a:spLocks noGrp="1"/>
          </p:cNvSpPr>
          <p:nvPr>
            <p:ph idx="1"/>
          </p:nvPr>
        </p:nvSpPr>
        <p:spPr>
          <a:xfrm>
            <a:off x="1076141" y="804333"/>
            <a:ext cx="9371726" cy="4851399"/>
          </a:xfrm>
        </p:spPr>
        <p:txBody>
          <a:bodyPr anchor="t">
            <a:normAutofit/>
          </a:bodyPr>
          <a:lstStyle/>
          <a:p>
            <a:pPr marL="0" indent="0">
              <a:lnSpc>
                <a:spcPct val="107000"/>
              </a:lnSpc>
              <a:buNone/>
            </a:pPr>
            <a:r>
              <a:rPr lang="en-US" sz="1200" b="1" u="sng" dirty="0">
                <a:solidFill>
                  <a:schemeClr val="accent3"/>
                </a:solidFill>
              </a:rPr>
              <a:t>Solution:</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SELECT </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`Customer type`,</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`Product line`,</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COUNT(`Product line`) AS NUMBER_OF_SALES</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FROM</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walmart_sales</a:t>
            </a: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GROUP BY `Customer type` , `Product line`; </a:t>
            </a:r>
          </a:p>
          <a:p>
            <a:pPr marL="0" indent="0">
              <a:lnSpc>
                <a:spcPct val="107000"/>
              </a:lnSpc>
              <a:spcAft>
                <a:spcPts val="800"/>
              </a:spcAft>
              <a:buNone/>
            </a:pP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200" b="1" u="sng" dirty="0">
              <a:solidFill>
                <a:schemeClr val="accent3"/>
              </a:solidFill>
            </a:endParaRPr>
          </a:p>
        </p:txBody>
      </p:sp>
      <p:sp>
        <p:nvSpPr>
          <p:cNvPr id="11" name="Content Placeholder 8">
            <a:extLst>
              <a:ext uri="{FF2B5EF4-FFF2-40B4-BE49-F238E27FC236}">
                <a16:creationId xmlns:a16="http://schemas.microsoft.com/office/drawing/2014/main" id="{60DCB15C-F4C6-43D6-F9B5-06D84FFDC8C3}"/>
              </a:ext>
            </a:extLst>
          </p:cNvPr>
          <p:cNvSpPr txBox="1">
            <a:spLocks/>
          </p:cNvSpPr>
          <p:nvPr/>
        </p:nvSpPr>
        <p:spPr>
          <a:xfrm>
            <a:off x="8046720" y="1088570"/>
            <a:ext cx="3524794" cy="5660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sz="1200" b="1" dirty="0"/>
          </a:p>
        </p:txBody>
      </p:sp>
      <p:sp>
        <p:nvSpPr>
          <p:cNvPr id="3" name="Rectangle 2">
            <a:extLst>
              <a:ext uri="{FF2B5EF4-FFF2-40B4-BE49-F238E27FC236}">
                <a16:creationId xmlns:a16="http://schemas.microsoft.com/office/drawing/2014/main" id="{032BFAF5-4978-6327-6ECD-043E083CD153}"/>
              </a:ext>
            </a:extLst>
          </p:cNvPr>
          <p:cNvSpPr/>
          <p:nvPr/>
        </p:nvSpPr>
        <p:spPr>
          <a:xfrm>
            <a:off x="620486" y="804334"/>
            <a:ext cx="5991981" cy="4072466"/>
          </a:xfrm>
          <a:prstGeom prst="rect">
            <a:avLst/>
          </a:prstGeom>
          <a:noFill/>
          <a:ln>
            <a:solidFill>
              <a:schemeClr val="accent5">
                <a:lumMod val="75000"/>
              </a:schemeClr>
            </a:solidFill>
            <a:prstDash val="dash"/>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ooter Placeholder 3">
            <a:extLst>
              <a:ext uri="{FF2B5EF4-FFF2-40B4-BE49-F238E27FC236}">
                <a16:creationId xmlns:a16="http://schemas.microsoft.com/office/drawing/2014/main" id="{52124861-BEC0-63B0-EE36-D5098DE3DF4E}"/>
              </a:ext>
            </a:extLst>
          </p:cNvPr>
          <p:cNvSpPr>
            <a:spLocks noGrp="1"/>
          </p:cNvSpPr>
          <p:nvPr>
            <p:ph type="ftr" sz="quarter" idx="11"/>
          </p:nvPr>
        </p:nvSpPr>
        <p:spPr/>
        <p:txBody>
          <a:bodyPr/>
          <a:lstStyle/>
          <a:p>
            <a:r>
              <a:rPr lang="en-US"/>
              <a:t>Mohammed Numan Suriya (15th_October) </a:t>
            </a:r>
            <a:endParaRPr lang="en-IN"/>
          </a:p>
        </p:txBody>
      </p:sp>
      <p:sp>
        <p:nvSpPr>
          <p:cNvPr id="5" name="Slide Number Placeholder 4">
            <a:extLst>
              <a:ext uri="{FF2B5EF4-FFF2-40B4-BE49-F238E27FC236}">
                <a16:creationId xmlns:a16="http://schemas.microsoft.com/office/drawing/2014/main" id="{C548D02A-2D6A-66AA-0B4B-B65C80176ABA}"/>
              </a:ext>
            </a:extLst>
          </p:cNvPr>
          <p:cNvSpPr>
            <a:spLocks noGrp="1"/>
          </p:cNvSpPr>
          <p:nvPr>
            <p:ph type="sldNum" sz="quarter" idx="12"/>
          </p:nvPr>
        </p:nvSpPr>
        <p:spPr/>
        <p:txBody>
          <a:bodyPr/>
          <a:lstStyle/>
          <a:p>
            <a:fld id="{CA69D899-F073-463E-BDF7-CE55E14125FE}" type="slidenum">
              <a:rPr lang="en-IN" smtClean="0"/>
              <a:t>14</a:t>
            </a:fld>
            <a:endParaRPr lang="en-IN"/>
          </a:p>
        </p:txBody>
      </p:sp>
    </p:spTree>
    <p:extLst>
      <p:ext uri="{BB962C8B-B14F-4D97-AF65-F5344CB8AC3E}">
        <p14:creationId xmlns:p14="http://schemas.microsoft.com/office/powerpoint/2010/main" val="646004760"/>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66D9A6EF-FA65-3FCC-8783-7A98D8EE4F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662EF-8509-5671-F6E6-467100E6BA23}"/>
              </a:ext>
            </a:extLst>
          </p:cNvPr>
          <p:cNvSpPr>
            <a:spLocks noGrp="1"/>
          </p:cNvSpPr>
          <p:nvPr>
            <p:ph type="title" idx="4294967295"/>
          </p:nvPr>
        </p:nvSpPr>
        <p:spPr>
          <a:xfrm>
            <a:off x="7310173" y="127001"/>
            <a:ext cx="2930525" cy="947737"/>
          </a:xfrm>
        </p:spPr>
        <p:txBody>
          <a:bodyPr>
            <a:normAutofit fontScale="90000"/>
          </a:bodyPr>
          <a:lstStyle/>
          <a:p>
            <a:r>
              <a:rPr lang="en-US" dirty="0"/>
              <a:t>SQL - Output</a:t>
            </a:r>
            <a:endParaRPr lang="en-IN" dirty="0"/>
          </a:p>
        </p:txBody>
      </p:sp>
      <p:sp>
        <p:nvSpPr>
          <p:cNvPr id="5" name="Content Placeholder 2">
            <a:extLst>
              <a:ext uri="{FF2B5EF4-FFF2-40B4-BE49-F238E27FC236}">
                <a16:creationId xmlns:a16="http://schemas.microsoft.com/office/drawing/2014/main" id="{99692C9E-DBFB-39AA-133A-8B99D705B0C4}"/>
              </a:ext>
            </a:extLst>
          </p:cNvPr>
          <p:cNvSpPr txBox="1">
            <a:spLocks/>
          </p:cNvSpPr>
          <p:nvPr/>
        </p:nvSpPr>
        <p:spPr>
          <a:xfrm>
            <a:off x="5662612" y="3234264"/>
            <a:ext cx="3955521" cy="6265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IN" dirty="0"/>
          </a:p>
        </p:txBody>
      </p:sp>
      <p:sp>
        <p:nvSpPr>
          <p:cNvPr id="7" name="Content Placeholder 2">
            <a:extLst>
              <a:ext uri="{FF2B5EF4-FFF2-40B4-BE49-F238E27FC236}">
                <a16:creationId xmlns:a16="http://schemas.microsoft.com/office/drawing/2014/main" id="{3FBFCD33-EDFA-AF2D-C381-2E8527302FF0}"/>
              </a:ext>
            </a:extLst>
          </p:cNvPr>
          <p:cNvSpPr txBox="1">
            <a:spLocks/>
          </p:cNvSpPr>
          <p:nvPr/>
        </p:nvSpPr>
        <p:spPr>
          <a:xfrm>
            <a:off x="5332413" y="3124188"/>
            <a:ext cx="3955521" cy="6265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IN" dirty="0"/>
          </a:p>
        </p:txBody>
      </p:sp>
      <p:sp>
        <p:nvSpPr>
          <p:cNvPr id="13" name="Arrow: Right 12">
            <a:extLst>
              <a:ext uri="{FF2B5EF4-FFF2-40B4-BE49-F238E27FC236}">
                <a16:creationId xmlns:a16="http://schemas.microsoft.com/office/drawing/2014/main" id="{5ED87500-AE2F-D81A-C43F-8CE495C1B395}"/>
              </a:ext>
            </a:extLst>
          </p:cNvPr>
          <p:cNvSpPr/>
          <p:nvPr/>
        </p:nvSpPr>
        <p:spPr>
          <a:xfrm rot="5400000">
            <a:off x="8652570" y="1324501"/>
            <a:ext cx="1092200" cy="3894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Content Placeholder 2">
            <a:extLst>
              <a:ext uri="{FF2B5EF4-FFF2-40B4-BE49-F238E27FC236}">
                <a16:creationId xmlns:a16="http://schemas.microsoft.com/office/drawing/2014/main" id="{43C9C1EB-CFA1-409E-DAAA-F1ECD86C2EC0}"/>
              </a:ext>
            </a:extLst>
          </p:cNvPr>
          <p:cNvSpPr txBox="1">
            <a:spLocks/>
          </p:cNvSpPr>
          <p:nvPr/>
        </p:nvSpPr>
        <p:spPr>
          <a:xfrm>
            <a:off x="926307" y="355601"/>
            <a:ext cx="3955521" cy="626534"/>
          </a:xfrm>
          <a:prstGeom prst="rect">
            <a:avLst/>
          </a:prstGeom>
        </p:spPr>
        <p:txBody>
          <a:bodyPr>
            <a:normAutofit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None/>
            </a:pPr>
            <a:r>
              <a:rPr lang="en-US" sz="1900" b="1" dirty="0">
                <a:solidFill>
                  <a:schemeClr val="accent6"/>
                </a:solidFill>
              </a:rPr>
              <a:t>Preferred Product line by Customers (Normal vs Member)</a:t>
            </a:r>
            <a:endParaRPr lang="en-IN" sz="1900" b="1" dirty="0">
              <a:solidFill>
                <a:schemeClr val="accent6"/>
              </a:solidFill>
            </a:endParaRPr>
          </a:p>
        </p:txBody>
      </p:sp>
      <p:graphicFrame>
        <p:nvGraphicFramePr>
          <p:cNvPr id="6" name="Chart 5">
            <a:extLst>
              <a:ext uri="{FF2B5EF4-FFF2-40B4-BE49-F238E27FC236}">
                <a16:creationId xmlns:a16="http://schemas.microsoft.com/office/drawing/2014/main" id="{44ED3F4E-65AD-9DD9-D51F-1E35425F0F60}"/>
              </a:ext>
            </a:extLst>
          </p:cNvPr>
          <p:cNvGraphicFramePr>
            <a:graphicFrameLocks/>
          </p:cNvGraphicFramePr>
          <p:nvPr/>
        </p:nvGraphicFramePr>
        <p:xfrm>
          <a:off x="18256" y="1074738"/>
          <a:ext cx="3866092" cy="309934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AE6CFFAD-A058-5FDB-03F7-EB27F533AAEB}"/>
              </a:ext>
            </a:extLst>
          </p:cNvPr>
          <p:cNvGraphicFramePr>
            <a:graphicFrameLocks/>
          </p:cNvGraphicFramePr>
          <p:nvPr>
            <p:extLst>
              <p:ext uri="{D42A27DB-BD31-4B8C-83A1-F6EECF244321}">
                <p14:modId xmlns:p14="http://schemas.microsoft.com/office/powerpoint/2010/main" val="1281754230"/>
              </p:ext>
            </p:extLst>
          </p:nvPr>
        </p:nvGraphicFramePr>
        <p:xfrm>
          <a:off x="371307" y="1074738"/>
          <a:ext cx="5206803" cy="3191947"/>
        </p:xfrm>
        <a:graphic>
          <a:graphicData uri="http://schemas.openxmlformats.org/drawingml/2006/chart">
            <c:chart xmlns:c="http://schemas.openxmlformats.org/drawingml/2006/chart" xmlns:r="http://schemas.openxmlformats.org/officeDocument/2006/relationships" r:id="rId3"/>
          </a:graphicData>
        </a:graphic>
      </p:graphicFrame>
      <p:pic>
        <p:nvPicPr>
          <p:cNvPr id="8" name="Picture 7">
            <a:extLst>
              <a:ext uri="{FF2B5EF4-FFF2-40B4-BE49-F238E27FC236}">
                <a16:creationId xmlns:a16="http://schemas.microsoft.com/office/drawing/2014/main" id="{F5D44573-4E4D-2D95-0EA8-FABEDF84B8D4}"/>
              </a:ext>
            </a:extLst>
          </p:cNvPr>
          <p:cNvPicPr>
            <a:picLocks noChangeAspect="1"/>
          </p:cNvPicPr>
          <p:nvPr/>
        </p:nvPicPr>
        <p:blipFill>
          <a:blip r:embed="rId4"/>
          <a:srcRect l="50000" t="59382" r="30204" b="3317"/>
          <a:stretch/>
        </p:blipFill>
        <p:spPr>
          <a:xfrm>
            <a:off x="6515878" y="2268526"/>
            <a:ext cx="5015790" cy="2658037"/>
          </a:xfrm>
          <a:prstGeom prst="rect">
            <a:avLst/>
          </a:prstGeom>
        </p:spPr>
      </p:pic>
      <p:sp>
        <p:nvSpPr>
          <p:cNvPr id="9" name="Footer Placeholder 8">
            <a:extLst>
              <a:ext uri="{FF2B5EF4-FFF2-40B4-BE49-F238E27FC236}">
                <a16:creationId xmlns:a16="http://schemas.microsoft.com/office/drawing/2014/main" id="{05144405-057A-A641-14EC-6C23C12562F9}"/>
              </a:ext>
            </a:extLst>
          </p:cNvPr>
          <p:cNvSpPr>
            <a:spLocks noGrp="1"/>
          </p:cNvSpPr>
          <p:nvPr>
            <p:ph type="ftr" sz="quarter" idx="11"/>
          </p:nvPr>
        </p:nvSpPr>
        <p:spPr/>
        <p:txBody>
          <a:bodyPr/>
          <a:lstStyle/>
          <a:p>
            <a:r>
              <a:rPr lang="en-US"/>
              <a:t>Mohammed Numan Suriya (15th_October) </a:t>
            </a:r>
            <a:endParaRPr lang="en-IN"/>
          </a:p>
        </p:txBody>
      </p:sp>
      <p:sp>
        <p:nvSpPr>
          <p:cNvPr id="12" name="Slide Number Placeholder 11">
            <a:extLst>
              <a:ext uri="{FF2B5EF4-FFF2-40B4-BE49-F238E27FC236}">
                <a16:creationId xmlns:a16="http://schemas.microsoft.com/office/drawing/2014/main" id="{0F6CF45B-91F2-AF0B-1FA2-73E6A748CFCE}"/>
              </a:ext>
            </a:extLst>
          </p:cNvPr>
          <p:cNvSpPr>
            <a:spLocks noGrp="1"/>
          </p:cNvSpPr>
          <p:nvPr>
            <p:ph type="sldNum" sz="quarter" idx="12"/>
          </p:nvPr>
        </p:nvSpPr>
        <p:spPr/>
        <p:txBody>
          <a:bodyPr/>
          <a:lstStyle/>
          <a:p>
            <a:fld id="{CA69D899-F073-463E-BDF7-CE55E14125FE}" type="slidenum">
              <a:rPr lang="en-IN" smtClean="0"/>
              <a:t>15</a:t>
            </a:fld>
            <a:endParaRPr lang="en-IN"/>
          </a:p>
        </p:txBody>
      </p:sp>
    </p:spTree>
    <p:extLst>
      <p:ext uri="{BB962C8B-B14F-4D97-AF65-F5344CB8AC3E}">
        <p14:creationId xmlns:p14="http://schemas.microsoft.com/office/powerpoint/2010/main" val="3572420135"/>
      </p:ext>
    </p:extLst>
  </p:cSld>
  <p:clrMapOvr>
    <a:overrideClrMapping bg1="lt1" tx1="dk1" bg2="lt2" tx2="dk2" accent1="accent1" accent2="accent2" accent3="accent3" accent4="accent4" accent5="accent5" accent6="accent6" hlink="hlink" folHlink="folHlink"/>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D1A454C3-B0C0-BD91-1DE0-8F6222E029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A76526-8F45-A80F-5E59-24A793FFE24C}"/>
              </a:ext>
            </a:extLst>
          </p:cNvPr>
          <p:cNvSpPr>
            <a:spLocks noGrp="1"/>
          </p:cNvSpPr>
          <p:nvPr>
            <p:ph type="title"/>
          </p:nvPr>
        </p:nvSpPr>
        <p:spPr>
          <a:xfrm>
            <a:off x="0" y="1"/>
            <a:ext cx="10515600" cy="694508"/>
          </a:xfrm>
        </p:spPr>
        <p:txBody>
          <a:bodyPr>
            <a:normAutofit/>
          </a:bodyPr>
          <a:lstStyle/>
          <a:p>
            <a:r>
              <a:rPr lang="en-US" sz="1800" b="1" dirty="0">
                <a:solidFill>
                  <a:schemeClr val="accent2"/>
                </a:solidFill>
              </a:rPr>
              <a:t>Q8. identifying repeat customers</a:t>
            </a:r>
            <a:br>
              <a:rPr lang="en-US" sz="1300" dirty="0">
                <a:latin typeface="Arial" panose="020B0604020202020204" pitchFamily="34" charset="0"/>
                <a:cs typeface="Arial" panose="020B0604020202020204" pitchFamily="34" charset="0"/>
              </a:rPr>
            </a:br>
            <a:r>
              <a:rPr lang="en-US" sz="1200" b="1" dirty="0">
                <a:solidFill>
                  <a:schemeClr val="tx1">
                    <a:lumMod val="75000"/>
                    <a:lumOff val="25000"/>
                  </a:schemeClr>
                </a:solidFill>
                <a:latin typeface="Arial" panose="020B0604020202020204" pitchFamily="34" charset="0"/>
                <a:cs typeface="Arial" panose="020B0604020202020204" pitchFamily="34" charset="0"/>
              </a:rPr>
              <a:t>Walmart needs to identify customers who made repeat purchases within a specific time frame (e.g., within 30 days)</a:t>
            </a:r>
            <a:endParaRPr lang="en-IN" sz="1200" dirty="0">
              <a:solidFill>
                <a:schemeClr val="tx1">
                  <a:lumMod val="75000"/>
                  <a:lumOff val="25000"/>
                </a:schemeClr>
              </a:solidFill>
            </a:endParaRPr>
          </a:p>
        </p:txBody>
      </p:sp>
      <p:sp>
        <p:nvSpPr>
          <p:cNvPr id="9" name="Content Placeholder 8">
            <a:extLst>
              <a:ext uri="{FF2B5EF4-FFF2-40B4-BE49-F238E27FC236}">
                <a16:creationId xmlns:a16="http://schemas.microsoft.com/office/drawing/2014/main" id="{BA1BCA0D-EC21-3E26-403C-83069CF300F2}"/>
              </a:ext>
            </a:extLst>
          </p:cNvPr>
          <p:cNvSpPr>
            <a:spLocks noGrp="1"/>
          </p:cNvSpPr>
          <p:nvPr>
            <p:ph idx="1"/>
          </p:nvPr>
        </p:nvSpPr>
        <p:spPr>
          <a:xfrm>
            <a:off x="1076141" y="804333"/>
            <a:ext cx="9371726" cy="4851399"/>
          </a:xfrm>
        </p:spPr>
        <p:txBody>
          <a:bodyPr anchor="t">
            <a:normAutofit lnSpcReduction="10000"/>
          </a:bodyPr>
          <a:lstStyle/>
          <a:p>
            <a:pPr marL="0" indent="0">
              <a:lnSpc>
                <a:spcPct val="107000"/>
              </a:lnSpc>
              <a:buNone/>
            </a:pPr>
            <a:r>
              <a:rPr lang="en-US" sz="1200" b="1" u="sng" dirty="0">
                <a:solidFill>
                  <a:schemeClr val="accent3"/>
                </a:solidFill>
              </a:rPr>
              <a:t>Solution:</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SELECT </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`Customer ID`, COUNT(`Customer ID`) AS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no_of_repeat_orders</a:t>
            </a: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FROM</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walmart_SALES</a:t>
            </a: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WHERE</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date BETWEEN '2019-01-01' AND '2019-01-31'</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GROUP BY</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`Customer ID`</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HAVING COUNT(DISTINCT date) &gt; 1</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ORDER BY </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no_of_repeat_orders</a:t>
            </a: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DESC;  </a:t>
            </a:r>
          </a:p>
          <a:p>
            <a:pPr marL="0" indent="0">
              <a:lnSpc>
                <a:spcPct val="107000"/>
              </a:lnSpc>
              <a:spcAft>
                <a:spcPts val="800"/>
              </a:spcAft>
              <a:buNone/>
            </a:pP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200" b="1" u="sng" dirty="0">
              <a:solidFill>
                <a:schemeClr val="accent3"/>
              </a:solidFill>
            </a:endParaRPr>
          </a:p>
        </p:txBody>
      </p:sp>
      <p:sp>
        <p:nvSpPr>
          <p:cNvPr id="11" name="Content Placeholder 8">
            <a:extLst>
              <a:ext uri="{FF2B5EF4-FFF2-40B4-BE49-F238E27FC236}">
                <a16:creationId xmlns:a16="http://schemas.microsoft.com/office/drawing/2014/main" id="{4A970B67-664D-9A37-D3A7-2CB96D7479DF}"/>
              </a:ext>
            </a:extLst>
          </p:cNvPr>
          <p:cNvSpPr txBox="1">
            <a:spLocks/>
          </p:cNvSpPr>
          <p:nvPr/>
        </p:nvSpPr>
        <p:spPr>
          <a:xfrm>
            <a:off x="8046720" y="1088570"/>
            <a:ext cx="3524794" cy="5660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sz="1200" b="1" dirty="0"/>
          </a:p>
        </p:txBody>
      </p:sp>
      <p:sp>
        <p:nvSpPr>
          <p:cNvPr id="3" name="Rectangle 2">
            <a:extLst>
              <a:ext uri="{FF2B5EF4-FFF2-40B4-BE49-F238E27FC236}">
                <a16:creationId xmlns:a16="http://schemas.microsoft.com/office/drawing/2014/main" id="{6AE7AFEF-9A5D-BDEA-6B97-9ADADEC265D3}"/>
              </a:ext>
            </a:extLst>
          </p:cNvPr>
          <p:cNvSpPr/>
          <p:nvPr/>
        </p:nvSpPr>
        <p:spPr>
          <a:xfrm>
            <a:off x="620486" y="804334"/>
            <a:ext cx="5991981" cy="4580466"/>
          </a:xfrm>
          <a:prstGeom prst="rect">
            <a:avLst/>
          </a:prstGeom>
          <a:noFill/>
          <a:ln>
            <a:solidFill>
              <a:schemeClr val="accent5">
                <a:lumMod val="75000"/>
              </a:schemeClr>
            </a:solidFill>
            <a:prstDash val="dash"/>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ooter Placeholder 3">
            <a:extLst>
              <a:ext uri="{FF2B5EF4-FFF2-40B4-BE49-F238E27FC236}">
                <a16:creationId xmlns:a16="http://schemas.microsoft.com/office/drawing/2014/main" id="{8C4F1F0F-F252-7176-C79E-6AC71ED1965D}"/>
              </a:ext>
            </a:extLst>
          </p:cNvPr>
          <p:cNvSpPr>
            <a:spLocks noGrp="1"/>
          </p:cNvSpPr>
          <p:nvPr>
            <p:ph type="ftr" sz="quarter" idx="11"/>
          </p:nvPr>
        </p:nvSpPr>
        <p:spPr/>
        <p:txBody>
          <a:bodyPr/>
          <a:lstStyle/>
          <a:p>
            <a:r>
              <a:rPr lang="en-US"/>
              <a:t>Mohammed Numan Suriya (15th_October) </a:t>
            </a:r>
            <a:endParaRPr lang="en-IN"/>
          </a:p>
        </p:txBody>
      </p:sp>
      <p:sp>
        <p:nvSpPr>
          <p:cNvPr id="5" name="Slide Number Placeholder 4">
            <a:extLst>
              <a:ext uri="{FF2B5EF4-FFF2-40B4-BE49-F238E27FC236}">
                <a16:creationId xmlns:a16="http://schemas.microsoft.com/office/drawing/2014/main" id="{A80B4692-525E-3325-3552-2ADB368216D2}"/>
              </a:ext>
            </a:extLst>
          </p:cNvPr>
          <p:cNvSpPr>
            <a:spLocks noGrp="1"/>
          </p:cNvSpPr>
          <p:nvPr>
            <p:ph type="sldNum" sz="quarter" idx="12"/>
          </p:nvPr>
        </p:nvSpPr>
        <p:spPr/>
        <p:txBody>
          <a:bodyPr/>
          <a:lstStyle/>
          <a:p>
            <a:fld id="{CA69D899-F073-463E-BDF7-CE55E14125FE}" type="slidenum">
              <a:rPr lang="en-IN" smtClean="0"/>
              <a:t>16</a:t>
            </a:fld>
            <a:endParaRPr lang="en-IN"/>
          </a:p>
        </p:txBody>
      </p:sp>
    </p:spTree>
    <p:extLst>
      <p:ext uri="{BB962C8B-B14F-4D97-AF65-F5344CB8AC3E}">
        <p14:creationId xmlns:p14="http://schemas.microsoft.com/office/powerpoint/2010/main" val="2565213707"/>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3F6C1293-1B7A-DD52-4485-074558BC93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198C69-12FC-E537-9021-2F863B148C54}"/>
              </a:ext>
            </a:extLst>
          </p:cNvPr>
          <p:cNvSpPr>
            <a:spLocks noGrp="1"/>
          </p:cNvSpPr>
          <p:nvPr>
            <p:ph type="title" idx="4294967295"/>
          </p:nvPr>
        </p:nvSpPr>
        <p:spPr>
          <a:xfrm>
            <a:off x="7310173" y="127001"/>
            <a:ext cx="2930525" cy="947737"/>
          </a:xfrm>
        </p:spPr>
        <p:txBody>
          <a:bodyPr>
            <a:normAutofit fontScale="90000"/>
          </a:bodyPr>
          <a:lstStyle/>
          <a:p>
            <a:r>
              <a:rPr lang="en-US" dirty="0"/>
              <a:t>SQL - Output</a:t>
            </a:r>
            <a:endParaRPr lang="en-IN" dirty="0"/>
          </a:p>
        </p:txBody>
      </p:sp>
      <p:sp>
        <p:nvSpPr>
          <p:cNvPr id="5" name="Content Placeholder 2">
            <a:extLst>
              <a:ext uri="{FF2B5EF4-FFF2-40B4-BE49-F238E27FC236}">
                <a16:creationId xmlns:a16="http://schemas.microsoft.com/office/drawing/2014/main" id="{8FC44C11-5BBE-FC69-5F5B-EEB518223F56}"/>
              </a:ext>
            </a:extLst>
          </p:cNvPr>
          <p:cNvSpPr txBox="1">
            <a:spLocks/>
          </p:cNvSpPr>
          <p:nvPr/>
        </p:nvSpPr>
        <p:spPr>
          <a:xfrm>
            <a:off x="5662612" y="3234264"/>
            <a:ext cx="3955521" cy="6265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IN" dirty="0"/>
          </a:p>
        </p:txBody>
      </p:sp>
      <p:sp>
        <p:nvSpPr>
          <p:cNvPr id="7" name="Content Placeholder 2">
            <a:extLst>
              <a:ext uri="{FF2B5EF4-FFF2-40B4-BE49-F238E27FC236}">
                <a16:creationId xmlns:a16="http://schemas.microsoft.com/office/drawing/2014/main" id="{886F225E-FEBA-B0DD-2B40-072EFEE6B452}"/>
              </a:ext>
            </a:extLst>
          </p:cNvPr>
          <p:cNvSpPr txBox="1">
            <a:spLocks/>
          </p:cNvSpPr>
          <p:nvPr/>
        </p:nvSpPr>
        <p:spPr>
          <a:xfrm>
            <a:off x="5332413" y="3124188"/>
            <a:ext cx="3955521" cy="6265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IN" dirty="0"/>
          </a:p>
        </p:txBody>
      </p:sp>
      <p:sp>
        <p:nvSpPr>
          <p:cNvPr id="13" name="Arrow: Right 12">
            <a:extLst>
              <a:ext uri="{FF2B5EF4-FFF2-40B4-BE49-F238E27FC236}">
                <a16:creationId xmlns:a16="http://schemas.microsoft.com/office/drawing/2014/main" id="{47F9F050-EF90-FF37-3A73-053C22CD469C}"/>
              </a:ext>
            </a:extLst>
          </p:cNvPr>
          <p:cNvSpPr/>
          <p:nvPr/>
        </p:nvSpPr>
        <p:spPr>
          <a:xfrm rot="5400000">
            <a:off x="8652570" y="1324501"/>
            <a:ext cx="1092200" cy="3894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Content Placeholder 2">
            <a:extLst>
              <a:ext uri="{FF2B5EF4-FFF2-40B4-BE49-F238E27FC236}">
                <a16:creationId xmlns:a16="http://schemas.microsoft.com/office/drawing/2014/main" id="{1618B775-5ED4-DC0A-FE1C-8942B777DC62}"/>
              </a:ext>
            </a:extLst>
          </p:cNvPr>
          <p:cNvSpPr txBox="1">
            <a:spLocks/>
          </p:cNvSpPr>
          <p:nvPr/>
        </p:nvSpPr>
        <p:spPr>
          <a:xfrm>
            <a:off x="926307" y="355601"/>
            <a:ext cx="3955521" cy="626534"/>
          </a:xfrm>
          <a:prstGeom prst="rect">
            <a:avLst/>
          </a:prstGeom>
        </p:spPr>
        <p:txBody>
          <a:bodyPr>
            <a:normAutofit fontScale="6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None/>
            </a:pPr>
            <a:r>
              <a:rPr lang="en-US" sz="1900" b="1" dirty="0">
                <a:solidFill>
                  <a:schemeClr val="accent6"/>
                </a:solidFill>
              </a:rPr>
              <a:t>Customers with repeat orders</a:t>
            </a:r>
          </a:p>
          <a:p>
            <a:pPr marL="0" indent="0" algn="ctr">
              <a:buNone/>
            </a:pPr>
            <a:r>
              <a:rPr lang="en-US" sz="1900" b="1" dirty="0">
                <a:solidFill>
                  <a:schemeClr val="accent6"/>
                </a:solidFill>
              </a:rPr>
              <a:t>With in 30 days period </a:t>
            </a:r>
            <a:r>
              <a:rPr lang="en-US" sz="1900" b="1" u="sng" dirty="0">
                <a:solidFill>
                  <a:schemeClr val="accent6"/>
                </a:solidFill>
              </a:rPr>
              <a:t>(2019-01-01 – 2019-01-30)</a:t>
            </a:r>
            <a:endParaRPr lang="en-IN" sz="1900" b="1" u="sng" dirty="0">
              <a:solidFill>
                <a:schemeClr val="accent6"/>
              </a:solidFill>
            </a:endParaRPr>
          </a:p>
        </p:txBody>
      </p:sp>
      <p:graphicFrame>
        <p:nvGraphicFramePr>
          <p:cNvPr id="6" name="Chart 5">
            <a:extLst>
              <a:ext uri="{FF2B5EF4-FFF2-40B4-BE49-F238E27FC236}">
                <a16:creationId xmlns:a16="http://schemas.microsoft.com/office/drawing/2014/main" id="{B78DBCD0-C07A-BE78-9902-336712F9A9AC}"/>
              </a:ext>
            </a:extLst>
          </p:cNvPr>
          <p:cNvGraphicFramePr>
            <a:graphicFrameLocks/>
          </p:cNvGraphicFramePr>
          <p:nvPr/>
        </p:nvGraphicFramePr>
        <p:xfrm>
          <a:off x="18256" y="1074738"/>
          <a:ext cx="3866092" cy="309934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2F172033-5405-77AD-3402-36F063DE1E84}"/>
              </a:ext>
            </a:extLst>
          </p:cNvPr>
          <p:cNvGraphicFramePr>
            <a:graphicFrameLocks/>
          </p:cNvGraphicFramePr>
          <p:nvPr>
            <p:extLst>
              <p:ext uri="{D42A27DB-BD31-4B8C-83A1-F6EECF244321}">
                <p14:modId xmlns:p14="http://schemas.microsoft.com/office/powerpoint/2010/main" val="2733542298"/>
              </p:ext>
            </p:extLst>
          </p:nvPr>
        </p:nvGraphicFramePr>
        <p:xfrm>
          <a:off x="436562" y="1167084"/>
          <a:ext cx="5659437" cy="3442237"/>
        </p:xfrm>
        <a:graphic>
          <a:graphicData uri="http://schemas.openxmlformats.org/drawingml/2006/chart">
            <c:chart xmlns:c="http://schemas.openxmlformats.org/drawingml/2006/chart" xmlns:r="http://schemas.openxmlformats.org/officeDocument/2006/relationships" r:id="rId3"/>
          </a:graphicData>
        </a:graphic>
      </p:graphicFrame>
      <p:pic>
        <p:nvPicPr>
          <p:cNvPr id="10" name="Picture 9">
            <a:extLst>
              <a:ext uri="{FF2B5EF4-FFF2-40B4-BE49-F238E27FC236}">
                <a16:creationId xmlns:a16="http://schemas.microsoft.com/office/drawing/2014/main" id="{7CC915D8-8DCF-233B-F955-0DAC7FCCF045}"/>
              </a:ext>
            </a:extLst>
          </p:cNvPr>
          <p:cNvPicPr>
            <a:picLocks noChangeAspect="1"/>
          </p:cNvPicPr>
          <p:nvPr/>
        </p:nvPicPr>
        <p:blipFill>
          <a:blip r:embed="rId4"/>
          <a:srcRect l="50000" t="52857" r="30128" b="3318"/>
          <a:stretch/>
        </p:blipFill>
        <p:spPr>
          <a:xfrm>
            <a:off x="6581085" y="2218973"/>
            <a:ext cx="4831714" cy="2996839"/>
          </a:xfrm>
          <a:prstGeom prst="rect">
            <a:avLst/>
          </a:prstGeom>
        </p:spPr>
      </p:pic>
      <p:sp>
        <p:nvSpPr>
          <p:cNvPr id="11" name="Footer Placeholder 10">
            <a:extLst>
              <a:ext uri="{FF2B5EF4-FFF2-40B4-BE49-F238E27FC236}">
                <a16:creationId xmlns:a16="http://schemas.microsoft.com/office/drawing/2014/main" id="{32C5941E-128C-172E-09F2-012DE8D67A0A}"/>
              </a:ext>
            </a:extLst>
          </p:cNvPr>
          <p:cNvSpPr>
            <a:spLocks noGrp="1"/>
          </p:cNvSpPr>
          <p:nvPr>
            <p:ph type="ftr" sz="quarter" idx="11"/>
          </p:nvPr>
        </p:nvSpPr>
        <p:spPr/>
        <p:txBody>
          <a:bodyPr/>
          <a:lstStyle/>
          <a:p>
            <a:r>
              <a:rPr lang="en-US"/>
              <a:t>Mohammed Numan Suriya (15th_October) </a:t>
            </a:r>
            <a:endParaRPr lang="en-IN"/>
          </a:p>
        </p:txBody>
      </p:sp>
      <p:sp>
        <p:nvSpPr>
          <p:cNvPr id="12" name="Slide Number Placeholder 11">
            <a:extLst>
              <a:ext uri="{FF2B5EF4-FFF2-40B4-BE49-F238E27FC236}">
                <a16:creationId xmlns:a16="http://schemas.microsoft.com/office/drawing/2014/main" id="{2971A446-A9DA-F1F2-445B-34551CD57155}"/>
              </a:ext>
            </a:extLst>
          </p:cNvPr>
          <p:cNvSpPr>
            <a:spLocks noGrp="1"/>
          </p:cNvSpPr>
          <p:nvPr>
            <p:ph type="sldNum" sz="quarter" idx="12"/>
          </p:nvPr>
        </p:nvSpPr>
        <p:spPr/>
        <p:txBody>
          <a:bodyPr/>
          <a:lstStyle/>
          <a:p>
            <a:fld id="{CA69D899-F073-463E-BDF7-CE55E14125FE}" type="slidenum">
              <a:rPr lang="en-IN" smtClean="0"/>
              <a:t>17</a:t>
            </a:fld>
            <a:endParaRPr lang="en-IN"/>
          </a:p>
        </p:txBody>
      </p:sp>
    </p:spTree>
    <p:extLst>
      <p:ext uri="{BB962C8B-B14F-4D97-AF65-F5344CB8AC3E}">
        <p14:creationId xmlns:p14="http://schemas.microsoft.com/office/powerpoint/2010/main" val="1695345673"/>
      </p:ext>
    </p:extLst>
  </p:cSld>
  <p:clrMapOvr>
    <a:overrideClrMapping bg1="lt1" tx1="dk1" bg2="lt2" tx2="dk2" accent1="accent1" accent2="accent2" accent3="accent3" accent4="accent4" accent5="accent5" accent6="accent6" hlink="hlink" folHlink="folHlink"/>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964BA886-6424-2B70-C7AF-26F9FCDB95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EFD36B-DFD2-031A-3422-03EBCAB74B72}"/>
              </a:ext>
            </a:extLst>
          </p:cNvPr>
          <p:cNvSpPr>
            <a:spLocks noGrp="1"/>
          </p:cNvSpPr>
          <p:nvPr>
            <p:ph type="title"/>
          </p:nvPr>
        </p:nvSpPr>
        <p:spPr>
          <a:xfrm>
            <a:off x="0" y="1"/>
            <a:ext cx="10515600" cy="694508"/>
          </a:xfrm>
        </p:spPr>
        <p:txBody>
          <a:bodyPr>
            <a:normAutofit/>
          </a:bodyPr>
          <a:lstStyle/>
          <a:p>
            <a:r>
              <a:rPr lang="en-US" sz="1800" b="1" dirty="0">
                <a:solidFill>
                  <a:schemeClr val="accent2"/>
                </a:solidFill>
              </a:rPr>
              <a:t>Q9. finding top 5 customers by sales volume</a:t>
            </a:r>
            <a:br>
              <a:rPr lang="en-US" sz="1300" dirty="0">
                <a:latin typeface="Arial" panose="020B0604020202020204" pitchFamily="34" charset="0"/>
                <a:cs typeface="Arial" panose="020B0604020202020204" pitchFamily="34" charset="0"/>
              </a:rPr>
            </a:br>
            <a:r>
              <a:rPr lang="en-US" sz="1200" b="1" dirty="0">
                <a:solidFill>
                  <a:schemeClr val="tx1">
                    <a:lumMod val="75000"/>
                    <a:lumOff val="25000"/>
                  </a:schemeClr>
                </a:solidFill>
                <a:latin typeface="Arial" panose="020B0604020202020204" pitchFamily="34" charset="0"/>
                <a:cs typeface="Arial" panose="020B0604020202020204" pitchFamily="34" charset="0"/>
              </a:rPr>
              <a:t>Walmart wants to reward its top 5 customers who have generated the most sales revenue</a:t>
            </a:r>
            <a:endParaRPr lang="en-IN" sz="1200" dirty="0">
              <a:solidFill>
                <a:schemeClr val="tx1">
                  <a:lumMod val="75000"/>
                  <a:lumOff val="25000"/>
                </a:schemeClr>
              </a:solidFill>
            </a:endParaRPr>
          </a:p>
        </p:txBody>
      </p:sp>
      <p:sp>
        <p:nvSpPr>
          <p:cNvPr id="9" name="Content Placeholder 8">
            <a:extLst>
              <a:ext uri="{FF2B5EF4-FFF2-40B4-BE49-F238E27FC236}">
                <a16:creationId xmlns:a16="http://schemas.microsoft.com/office/drawing/2014/main" id="{A200E3A6-7BEF-5DA7-1A5B-5F44401C14FB}"/>
              </a:ext>
            </a:extLst>
          </p:cNvPr>
          <p:cNvSpPr>
            <a:spLocks noGrp="1"/>
          </p:cNvSpPr>
          <p:nvPr>
            <p:ph idx="1"/>
          </p:nvPr>
        </p:nvSpPr>
        <p:spPr>
          <a:xfrm>
            <a:off x="1076141" y="804333"/>
            <a:ext cx="9371726" cy="4851399"/>
          </a:xfrm>
        </p:spPr>
        <p:txBody>
          <a:bodyPr anchor="t">
            <a:normAutofit/>
          </a:bodyPr>
          <a:lstStyle/>
          <a:p>
            <a:pPr marL="0" indent="0">
              <a:lnSpc>
                <a:spcPct val="107000"/>
              </a:lnSpc>
              <a:buNone/>
            </a:pPr>
            <a:r>
              <a:rPr lang="en-US" sz="1200" b="1" u="sng" dirty="0">
                <a:solidFill>
                  <a:schemeClr val="accent3"/>
                </a:solidFill>
              </a:rPr>
              <a:t>Solution:</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SELECT </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`Customer ID`, ROUND(SUM(Quantity*`Unit price`),0) AS SALES_REV</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FROM</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walmart_sales</a:t>
            </a: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GROUP BY</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`Customer ID`</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ORDER BY </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SALES_REV DESC</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LIMIT 5; </a:t>
            </a:r>
          </a:p>
          <a:p>
            <a:pPr marL="0" indent="0">
              <a:lnSpc>
                <a:spcPct val="107000"/>
              </a:lnSpc>
              <a:spcAft>
                <a:spcPts val="800"/>
              </a:spcAft>
              <a:buNone/>
            </a:pP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200" b="1" u="sng" dirty="0">
              <a:solidFill>
                <a:schemeClr val="accent3"/>
              </a:solidFill>
            </a:endParaRPr>
          </a:p>
        </p:txBody>
      </p:sp>
      <p:sp>
        <p:nvSpPr>
          <p:cNvPr id="11" name="Content Placeholder 8">
            <a:extLst>
              <a:ext uri="{FF2B5EF4-FFF2-40B4-BE49-F238E27FC236}">
                <a16:creationId xmlns:a16="http://schemas.microsoft.com/office/drawing/2014/main" id="{0E34A37E-C5EF-310E-DB10-106A2A80D9A8}"/>
              </a:ext>
            </a:extLst>
          </p:cNvPr>
          <p:cNvSpPr txBox="1">
            <a:spLocks/>
          </p:cNvSpPr>
          <p:nvPr/>
        </p:nvSpPr>
        <p:spPr>
          <a:xfrm>
            <a:off x="8046720" y="1088570"/>
            <a:ext cx="3524794" cy="5660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sz="1200" b="1" dirty="0"/>
          </a:p>
        </p:txBody>
      </p:sp>
      <p:sp>
        <p:nvSpPr>
          <p:cNvPr id="3" name="Rectangle 2">
            <a:extLst>
              <a:ext uri="{FF2B5EF4-FFF2-40B4-BE49-F238E27FC236}">
                <a16:creationId xmlns:a16="http://schemas.microsoft.com/office/drawing/2014/main" id="{ADC108A3-EC93-E146-6780-01B44C88F25B}"/>
              </a:ext>
            </a:extLst>
          </p:cNvPr>
          <p:cNvSpPr/>
          <p:nvPr/>
        </p:nvSpPr>
        <p:spPr>
          <a:xfrm>
            <a:off x="620486" y="804334"/>
            <a:ext cx="6466114" cy="4072466"/>
          </a:xfrm>
          <a:prstGeom prst="rect">
            <a:avLst/>
          </a:prstGeom>
          <a:noFill/>
          <a:ln>
            <a:solidFill>
              <a:schemeClr val="accent5">
                <a:lumMod val="75000"/>
              </a:schemeClr>
            </a:solidFill>
            <a:prstDash val="dash"/>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ooter Placeholder 3">
            <a:extLst>
              <a:ext uri="{FF2B5EF4-FFF2-40B4-BE49-F238E27FC236}">
                <a16:creationId xmlns:a16="http://schemas.microsoft.com/office/drawing/2014/main" id="{E2277237-202D-6BC3-C916-CBAE8970A27E}"/>
              </a:ext>
            </a:extLst>
          </p:cNvPr>
          <p:cNvSpPr>
            <a:spLocks noGrp="1"/>
          </p:cNvSpPr>
          <p:nvPr>
            <p:ph type="ftr" sz="quarter" idx="11"/>
          </p:nvPr>
        </p:nvSpPr>
        <p:spPr/>
        <p:txBody>
          <a:bodyPr/>
          <a:lstStyle/>
          <a:p>
            <a:r>
              <a:rPr lang="en-US"/>
              <a:t>Mohammed Numan Suriya (15th_October) </a:t>
            </a:r>
            <a:endParaRPr lang="en-IN"/>
          </a:p>
        </p:txBody>
      </p:sp>
      <p:sp>
        <p:nvSpPr>
          <p:cNvPr id="5" name="Slide Number Placeholder 4">
            <a:extLst>
              <a:ext uri="{FF2B5EF4-FFF2-40B4-BE49-F238E27FC236}">
                <a16:creationId xmlns:a16="http://schemas.microsoft.com/office/drawing/2014/main" id="{BC8E613F-17D8-77B3-0B2B-6C5C81697EC2}"/>
              </a:ext>
            </a:extLst>
          </p:cNvPr>
          <p:cNvSpPr>
            <a:spLocks noGrp="1"/>
          </p:cNvSpPr>
          <p:nvPr>
            <p:ph type="sldNum" sz="quarter" idx="12"/>
          </p:nvPr>
        </p:nvSpPr>
        <p:spPr/>
        <p:txBody>
          <a:bodyPr/>
          <a:lstStyle/>
          <a:p>
            <a:fld id="{CA69D899-F073-463E-BDF7-CE55E14125FE}" type="slidenum">
              <a:rPr lang="en-IN" smtClean="0"/>
              <a:t>18</a:t>
            </a:fld>
            <a:endParaRPr lang="en-IN"/>
          </a:p>
        </p:txBody>
      </p:sp>
    </p:spTree>
    <p:extLst>
      <p:ext uri="{BB962C8B-B14F-4D97-AF65-F5344CB8AC3E}">
        <p14:creationId xmlns:p14="http://schemas.microsoft.com/office/powerpoint/2010/main" val="3433016984"/>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F3AF9D75-765B-470E-F7EF-BEF17AE661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5B3265-891C-9B18-04AF-61C8D6E2E1BC}"/>
              </a:ext>
            </a:extLst>
          </p:cNvPr>
          <p:cNvSpPr>
            <a:spLocks noGrp="1"/>
          </p:cNvSpPr>
          <p:nvPr>
            <p:ph type="title" idx="4294967295"/>
          </p:nvPr>
        </p:nvSpPr>
        <p:spPr>
          <a:xfrm>
            <a:off x="7310173" y="127001"/>
            <a:ext cx="2930525" cy="947737"/>
          </a:xfrm>
        </p:spPr>
        <p:txBody>
          <a:bodyPr>
            <a:normAutofit fontScale="90000"/>
          </a:bodyPr>
          <a:lstStyle/>
          <a:p>
            <a:r>
              <a:rPr lang="en-US" dirty="0"/>
              <a:t>SQL - Output</a:t>
            </a:r>
            <a:endParaRPr lang="en-IN" dirty="0"/>
          </a:p>
        </p:txBody>
      </p:sp>
      <p:sp>
        <p:nvSpPr>
          <p:cNvPr id="5" name="Content Placeholder 2">
            <a:extLst>
              <a:ext uri="{FF2B5EF4-FFF2-40B4-BE49-F238E27FC236}">
                <a16:creationId xmlns:a16="http://schemas.microsoft.com/office/drawing/2014/main" id="{D4914C36-9C42-3368-5170-E2E2C4D4712F}"/>
              </a:ext>
            </a:extLst>
          </p:cNvPr>
          <p:cNvSpPr txBox="1">
            <a:spLocks/>
          </p:cNvSpPr>
          <p:nvPr/>
        </p:nvSpPr>
        <p:spPr>
          <a:xfrm>
            <a:off x="5662612" y="3234264"/>
            <a:ext cx="3955521" cy="6265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IN" dirty="0"/>
          </a:p>
        </p:txBody>
      </p:sp>
      <p:sp>
        <p:nvSpPr>
          <p:cNvPr id="7" name="Content Placeholder 2">
            <a:extLst>
              <a:ext uri="{FF2B5EF4-FFF2-40B4-BE49-F238E27FC236}">
                <a16:creationId xmlns:a16="http://schemas.microsoft.com/office/drawing/2014/main" id="{09CE082E-E45A-FB73-0A1F-5AF486739F10}"/>
              </a:ext>
            </a:extLst>
          </p:cNvPr>
          <p:cNvSpPr txBox="1">
            <a:spLocks/>
          </p:cNvSpPr>
          <p:nvPr/>
        </p:nvSpPr>
        <p:spPr>
          <a:xfrm>
            <a:off x="5332413" y="3124188"/>
            <a:ext cx="3955521" cy="6265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IN" dirty="0"/>
          </a:p>
        </p:txBody>
      </p:sp>
      <p:sp>
        <p:nvSpPr>
          <p:cNvPr id="13" name="Arrow: Right 12">
            <a:extLst>
              <a:ext uri="{FF2B5EF4-FFF2-40B4-BE49-F238E27FC236}">
                <a16:creationId xmlns:a16="http://schemas.microsoft.com/office/drawing/2014/main" id="{188F8818-CD93-F07B-E4A2-D4A123A9C150}"/>
              </a:ext>
            </a:extLst>
          </p:cNvPr>
          <p:cNvSpPr/>
          <p:nvPr/>
        </p:nvSpPr>
        <p:spPr>
          <a:xfrm rot="5400000">
            <a:off x="8652570" y="1324501"/>
            <a:ext cx="1092200" cy="3894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Content Placeholder 2">
            <a:extLst>
              <a:ext uri="{FF2B5EF4-FFF2-40B4-BE49-F238E27FC236}">
                <a16:creationId xmlns:a16="http://schemas.microsoft.com/office/drawing/2014/main" id="{5AF978F6-C05A-9FED-E4E0-78D4B6915046}"/>
              </a:ext>
            </a:extLst>
          </p:cNvPr>
          <p:cNvSpPr txBox="1">
            <a:spLocks/>
          </p:cNvSpPr>
          <p:nvPr/>
        </p:nvSpPr>
        <p:spPr>
          <a:xfrm>
            <a:off x="926307" y="355601"/>
            <a:ext cx="3955521" cy="626534"/>
          </a:xfrm>
          <a:prstGeom prst="rect">
            <a:avLst/>
          </a:prstGeom>
        </p:spPr>
        <p:txBody>
          <a:bodyPr>
            <a:normAutofit fontScale="85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None/>
            </a:pPr>
            <a:endParaRPr lang="en-US" sz="1900" b="1" dirty="0">
              <a:solidFill>
                <a:schemeClr val="accent6"/>
              </a:solidFill>
            </a:endParaRPr>
          </a:p>
          <a:p>
            <a:pPr marL="0" indent="0" algn="ctr">
              <a:buNone/>
            </a:pPr>
            <a:r>
              <a:rPr lang="en-IN" sz="1900" b="1" dirty="0">
                <a:solidFill>
                  <a:schemeClr val="accent6"/>
                </a:solidFill>
              </a:rPr>
              <a:t>Top 5 Customers by Sales Revenue</a:t>
            </a:r>
          </a:p>
        </p:txBody>
      </p:sp>
      <p:graphicFrame>
        <p:nvGraphicFramePr>
          <p:cNvPr id="6" name="Chart 5">
            <a:extLst>
              <a:ext uri="{FF2B5EF4-FFF2-40B4-BE49-F238E27FC236}">
                <a16:creationId xmlns:a16="http://schemas.microsoft.com/office/drawing/2014/main" id="{5C498D3E-8C65-7C02-467C-25F8483C2383}"/>
              </a:ext>
            </a:extLst>
          </p:cNvPr>
          <p:cNvGraphicFramePr>
            <a:graphicFrameLocks/>
          </p:cNvGraphicFramePr>
          <p:nvPr/>
        </p:nvGraphicFramePr>
        <p:xfrm>
          <a:off x="18256" y="1074738"/>
          <a:ext cx="3866092" cy="309934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760B73B9-FE01-EF51-1FC6-2C9080DC062A}"/>
              </a:ext>
            </a:extLst>
          </p:cNvPr>
          <p:cNvGraphicFramePr>
            <a:graphicFrameLocks/>
          </p:cNvGraphicFramePr>
          <p:nvPr>
            <p:extLst>
              <p:ext uri="{D42A27DB-BD31-4B8C-83A1-F6EECF244321}">
                <p14:modId xmlns:p14="http://schemas.microsoft.com/office/powerpoint/2010/main" val="2796599913"/>
              </p:ext>
            </p:extLst>
          </p:nvPr>
        </p:nvGraphicFramePr>
        <p:xfrm>
          <a:off x="512595" y="1252810"/>
          <a:ext cx="5328367" cy="3291198"/>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a:extLst>
              <a:ext uri="{FF2B5EF4-FFF2-40B4-BE49-F238E27FC236}">
                <a16:creationId xmlns:a16="http://schemas.microsoft.com/office/drawing/2014/main" id="{BB822B3C-6E6E-D216-9B19-0F73957F850E}"/>
              </a:ext>
            </a:extLst>
          </p:cNvPr>
          <p:cNvPicPr>
            <a:picLocks noChangeAspect="1"/>
          </p:cNvPicPr>
          <p:nvPr/>
        </p:nvPicPr>
        <p:blipFill>
          <a:blip r:embed="rId4"/>
          <a:srcRect l="50000" t="50000" r="33419" b="6528"/>
          <a:stretch/>
        </p:blipFill>
        <p:spPr>
          <a:xfrm>
            <a:off x="6870441" y="2260071"/>
            <a:ext cx="4195757" cy="3093741"/>
          </a:xfrm>
          <a:prstGeom prst="rect">
            <a:avLst/>
          </a:prstGeom>
        </p:spPr>
      </p:pic>
      <p:sp>
        <p:nvSpPr>
          <p:cNvPr id="11" name="Footer Placeholder 10">
            <a:extLst>
              <a:ext uri="{FF2B5EF4-FFF2-40B4-BE49-F238E27FC236}">
                <a16:creationId xmlns:a16="http://schemas.microsoft.com/office/drawing/2014/main" id="{8CE028B0-21D0-23ED-7D1E-6D5B6F264B01}"/>
              </a:ext>
            </a:extLst>
          </p:cNvPr>
          <p:cNvSpPr>
            <a:spLocks noGrp="1"/>
          </p:cNvSpPr>
          <p:nvPr>
            <p:ph type="ftr" sz="quarter" idx="11"/>
          </p:nvPr>
        </p:nvSpPr>
        <p:spPr/>
        <p:txBody>
          <a:bodyPr/>
          <a:lstStyle/>
          <a:p>
            <a:r>
              <a:rPr lang="en-US"/>
              <a:t>Mohammed Numan Suriya (15th_October) </a:t>
            </a:r>
            <a:endParaRPr lang="en-IN"/>
          </a:p>
        </p:txBody>
      </p:sp>
      <p:sp>
        <p:nvSpPr>
          <p:cNvPr id="12" name="Slide Number Placeholder 11">
            <a:extLst>
              <a:ext uri="{FF2B5EF4-FFF2-40B4-BE49-F238E27FC236}">
                <a16:creationId xmlns:a16="http://schemas.microsoft.com/office/drawing/2014/main" id="{15F6B8E4-7EC1-7228-EDD9-340C67FA322A}"/>
              </a:ext>
            </a:extLst>
          </p:cNvPr>
          <p:cNvSpPr>
            <a:spLocks noGrp="1"/>
          </p:cNvSpPr>
          <p:nvPr>
            <p:ph type="sldNum" sz="quarter" idx="12"/>
          </p:nvPr>
        </p:nvSpPr>
        <p:spPr/>
        <p:txBody>
          <a:bodyPr/>
          <a:lstStyle/>
          <a:p>
            <a:fld id="{CA69D899-F073-463E-BDF7-CE55E14125FE}" type="slidenum">
              <a:rPr lang="en-IN" smtClean="0"/>
              <a:t>19</a:t>
            </a:fld>
            <a:endParaRPr lang="en-IN"/>
          </a:p>
        </p:txBody>
      </p:sp>
    </p:spTree>
    <p:extLst>
      <p:ext uri="{BB962C8B-B14F-4D97-AF65-F5344CB8AC3E}">
        <p14:creationId xmlns:p14="http://schemas.microsoft.com/office/powerpoint/2010/main" val="341420513"/>
      </p:ext>
    </p:extLst>
  </p:cSld>
  <p:clrMapOvr>
    <a:overrideClrMapping bg1="lt1" tx1="dk1" bg2="lt2" tx2="dk2" accent1="accent1" accent2="accent2" accent3="accent3" accent4="accent4" accent5="accent5" accent6="accent6" hlink="hlink" folHlink="folHlink"/>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987F7-29E4-E1AA-D252-496030FCEF15}"/>
              </a:ext>
            </a:extLst>
          </p:cNvPr>
          <p:cNvSpPr>
            <a:spLocks noGrp="1"/>
          </p:cNvSpPr>
          <p:nvPr>
            <p:ph type="title"/>
          </p:nvPr>
        </p:nvSpPr>
        <p:spPr>
          <a:xfrm>
            <a:off x="0" y="499533"/>
            <a:ext cx="10515600" cy="516709"/>
          </a:xfrm>
        </p:spPr>
        <p:txBody>
          <a:bodyPr>
            <a:normAutofit fontScale="90000"/>
          </a:bodyPr>
          <a:lstStyle/>
          <a:p>
            <a:r>
              <a:rPr lang="en-US" sz="2000" b="1" dirty="0">
                <a:solidFill>
                  <a:schemeClr val="accent2"/>
                </a:solidFill>
              </a:rPr>
              <a:t>Q1. Identifying the Top Branch by Sales Growth Rate</a:t>
            </a:r>
            <a:br>
              <a:rPr lang="en-US" sz="1300" dirty="0">
                <a:latin typeface="Arial" panose="020B0604020202020204" pitchFamily="34" charset="0"/>
                <a:cs typeface="Arial" panose="020B0604020202020204" pitchFamily="34" charset="0"/>
              </a:rPr>
            </a:br>
            <a:br>
              <a:rPr lang="en-US" sz="1300" dirty="0">
                <a:latin typeface="Arial" panose="020B0604020202020204" pitchFamily="34" charset="0"/>
                <a:cs typeface="Arial" panose="020B0604020202020204" pitchFamily="34" charset="0"/>
              </a:rPr>
            </a:br>
            <a:r>
              <a:rPr lang="en-US" sz="1300" b="1" dirty="0">
                <a:solidFill>
                  <a:schemeClr val="tx1">
                    <a:lumMod val="75000"/>
                    <a:lumOff val="25000"/>
                  </a:schemeClr>
                </a:solidFill>
                <a:latin typeface="Arial" panose="020B0604020202020204" pitchFamily="34" charset="0"/>
                <a:cs typeface="Arial" panose="020B0604020202020204" pitchFamily="34" charset="0"/>
              </a:rPr>
              <a:t>Walmart wants to identify which branch has exhibited the highest sales growth over time. Analyze the total sales for each branch and compare the growth rate across months to find the top performer.</a:t>
            </a:r>
            <a:br>
              <a:rPr lang="en-IN" dirty="0"/>
            </a:br>
            <a:endParaRPr lang="en-IN" dirty="0"/>
          </a:p>
        </p:txBody>
      </p:sp>
      <p:sp>
        <p:nvSpPr>
          <p:cNvPr id="9" name="Content Placeholder 8">
            <a:extLst>
              <a:ext uri="{FF2B5EF4-FFF2-40B4-BE49-F238E27FC236}">
                <a16:creationId xmlns:a16="http://schemas.microsoft.com/office/drawing/2014/main" id="{AEA43327-35B7-1322-7EA4-FCA17A8F5B15}"/>
              </a:ext>
            </a:extLst>
          </p:cNvPr>
          <p:cNvSpPr>
            <a:spLocks noGrp="1"/>
          </p:cNvSpPr>
          <p:nvPr>
            <p:ph idx="1"/>
          </p:nvPr>
        </p:nvSpPr>
        <p:spPr>
          <a:xfrm>
            <a:off x="298269" y="1088571"/>
            <a:ext cx="3524794" cy="5660572"/>
          </a:xfrm>
        </p:spPr>
        <p:txBody>
          <a:bodyPr>
            <a:normAutofit/>
          </a:bodyPr>
          <a:lstStyle/>
          <a:p>
            <a:pPr marL="0" indent="0">
              <a:buNone/>
            </a:pPr>
            <a:r>
              <a:rPr lang="en-US" sz="1200" b="1" u="sng" dirty="0">
                <a:solidFill>
                  <a:schemeClr val="accent3"/>
                </a:solidFill>
              </a:rPr>
              <a:t>Solution:</a:t>
            </a: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WITH step1 AS (</a:t>
            </a: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SELECT </a:t>
            </a: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branch,</a:t>
            </a: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DATE_FORMAT(date, '%m') AS month,</a:t>
            </a: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round(SUM(total),0) AS </a:t>
            </a:r>
            <a:r>
              <a:rPr lang="en-IN" sz="16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total_Sales</a:t>
            </a:r>
            <a:endPar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FROM </a:t>
            </a: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IN" sz="16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walmart_sales</a:t>
            </a:r>
            <a:endPar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GROUP BY </a:t>
            </a: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branch, month</a:t>
            </a: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a:p>
            <a:endParaRPr lang="en-US" sz="1200" b="1" dirty="0"/>
          </a:p>
          <a:p>
            <a:pPr marL="0" indent="0">
              <a:buNone/>
            </a:pPr>
            <a:endParaRPr lang="en-IN" sz="1200" b="1" dirty="0"/>
          </a:p>
        </p:txBody>
      </p:sp>
      <p:sp>
        <p:nvSpPr>
          <p:cNvPr id="10" name="Content Placeholder 8">
            <a:extLst>
              <a:ext uri="{FF2B5EF4-FFF2-40B4-BE49-F238E27FC236}">
                <a16:creationId xmlns:a16="http://schemas.microsoft.com/office/drawing/2014/main" id="{3459A065-B41C-33AD-C0AB-1C0B8E182334}"/>
              </a:ext>
            </a:extLst>
          </p:cNvPr>
          <p:cNvSpPr txBox="1">
            <a:spLocks/>
          </p:cNvSpPr>
          <p:nvPr/>
        </p:nvSpPr>
        <p:spPr>
          <a:xfrm>
            <a:off x="4245428" y="1088571"/>
            <a:ext cx="3524794" cy="5660572"/>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6000" b="1" dirty="0" err="1"/>
              <a:t>Cont</a:t>
            </a:r>
            <a:r>
              <a:rPr lang="en-US" sz="6000" b="1" dirty="0"/>
              <a:t>:</a:t>
            </a:r>
          </a:p>
          <a:p>
            <a:pPr marL="0" indent="0">
              <a:lnSpc>
                <a:spcPct val="117000"/>
              </a:lnSpc>
              <a:spcAft>
                <a:spcPts val="800"/>
              </a:spcAft>
              <a:buNone/>
            </a:pPr>
            <a:r>
              <a:rPr lang="en-IN" sz="6000" kern="100" dirty="0">
                <a:latin typeface="Calibri" panose="020F0502020204030204" pitchFamily="34" charset="0"/>
                <a:ea typeface="Calibri" panose="020F0502020204030204" pitchFamily="34" charset="0"/>
                <a:cs typeface="Times New Roman" panose="02020603050405020304" pitchFamily="18" charset="0"/>
              </a:rPr>
              <a:t>step2 AS (</a:t>
            </a:r>
          </a:p>
          <a:p>
            <a:pPr marL="0" indent="0">
              <a:lnSpc>
                <a:spcPct val="117000"/>
              </a:lnSpc>
              <a:spcAft>
                <a:spcPts val="800"/>
              </a:spcAft>
              <a:buNone/>
            </a:pPr>
            <a:r>
              <a:rPr lang="en-IN" sz="6000" kern="100" dirty="0">
                <a:latin typeface="Calibri" panose="020F0502020204030204" pitchFamily="34" charset="0"/>
                <a:ea typeface="Calibri" panose="020F0502020204030204" pitchFamily="34" charset="0"/>
                <a:cs typeface="Times New Roman" panose="02020603050405020304" pitchFamily="18" charset="0"/>
              </a:rPr>
              <a:t>    SELECT </a:t>
            </a:r>
          </a:p>
          <a:p>
            <a:pPr marL="0" indent="0">
              <a:lnSpc>
                <a:spcPct val="117000"/>
              </a:lnSpc>
              <a:spcAft>
                <a:spcPts val="800"/>
              </a:spcAft>
              <a:buNone/>
            </a:pPr>
            <a:r>
              <a:rPr lang="en-IN" sz="6000" kern="100" dirty="0">
                <a:latin typeface="Calibri" panose="020F0502020204030204" pitchFamily="34" charset="0"/>
                <a:ea typeface="Calibri" panose="020F0502020204030204" pitchFamily="34" charset="0"/>
                <a:cs typeface="Times New Roman" panose="02020603050405020304" pitchFamily="18" charset="0"/>
              </a:rPr>
              <a:t>        branch,</a:t>
            </a:r>
          </a:p>
          <a:p>
            <a:pPr marL="0" indent="0">
              <a:lnSpc>
                <a:spcPct val="117000"/>
              </a:lnSpc>
              <a:spcAft>
                <a:spcPts val="800"/>
              </a:spcAft>
              <a:buNone/>
            </a:pPr>
            <a:r>
              <a:rPr lang="en-IN" sz="6000" kern="100" dirty="0">
                <a:latin typeface="Calibri" panose="020F0502020204030204" pitchFamily="34" charset="0"/>
                <a:ea typeface="Calibri" panose="020F0502020204030204" pitchFamily="34" charset="0"/>
                <a:cs typeface="Times New Roman" panose="02020603050405020304" pitchFamily="18" charset="0"/>
              </a:rPr>
              <a:t>        month,</a:t>
            </a:r>
          </a:p>
          <a:p>
            <a:pPr marL="0" indent="0">
              <a:lnSpc>
                <a:spcPct val="117000"/>
              </a:lnSpc>
              <a:spcAft>
                <a:spcPts val="800"/>
              </a:spcAft>
              <a:buNone/>
            </a:pPr>
            <a:r>
              <a:rPr lang="en-IN" sz="6000" kern="100" dirty="0">
                <a:latin typeface="Calibri" panose="020F0502020204030204" pitchFamily="34" charset="0"/>
                <a:ea typeface="Calibri" panose="020F0502020204030204" pitchFamily="34" charset="0"/>
                <a:cs typeface="Times New Roman" panose="02020603050405020304" pitchFamily="18" charset="0"/>
              </a:rPr>
              <a:t>        </a:t>
            </a:r>
            <a:r>
              <a:rPr lang="en-IN" sz="6000" kern="100" dirty="0" err="1">
                <a:latin typeface="Calibri" panose="020F0502020204030204" pitchFamily="34" charset="0"/>
                <a:ea typeface="Calibri" panose="020F0502020204030204" pitchFamily="34" charset="0"/>
                <a:cs typeface="Times New Roman" panose="02020603050405020304" pitchFamily="18" charset="0"/>
              </a:rPr>
              <a:t>total_sales</a:t>
            </a:r>
            <a:r>
              <a:rPr lang="en-IN" sz="6000" kern="100" dirty="0">
                <a:latin typeface="Calibri" panose="020F0502020204030204" pitchFamily="34" charset="0"/>
                <a:ea typeface="Calibri" panose="020F0502020204030204" pitchFamily="34" charset="0"/>
                <a:cs typeface="Times New Roman" panose="02020603050405020304" pitchFamily="18" charset="0"/>
              </a:rPr>
              <a:t>,</a:t>
            </a:r>
          </a:p>
          <a:p>
            <a:pPr marL="0" indent="0">
              <a:lnSpc>
                <a:spcPct val="117000"/>
              </a:lnSpc>
              <a:spcAft>
                <a:spcPts val="800"/>
              </a:spcAft>
              <a:buNone/>
            </a:pPr>
            <a:r>
              <a:rPr lang="en-IN" sz="6000" kern="100" dirty="0">
                <a:latin typeface="Calibri" panose="020F0502020204030204" pitchFamily="34" charset="0"/>
                <a:ea typeface="Calibri" panose="020F0502020204030204" pitchFamily="34" charset="0"/>
                <a:cs typeface="Times New Roman" panose="02020603050405020304" pitchFamily="18" charset="0"/>
              </a:rPr>
              <a:t>        LAG(</a:t>
            </a:r>
            <a:r>
              <a:rPr lang="en-IN" sz="6000" kern="100" dirty="0" err="1">
                <a:latin typeface="Calibri" panose="020F0502020204030204" pitchFamily="34" charset="0"/>
                <a:ea typeface="Calibri" panose="020F0502020204030204" pitchFamily="34" charset="0"/>
                <a:cs typeface="Times New Roman" panose="02020603050405020304" pitchFamily="18" charset="0"/>
              </a:rPr>
              <a:t>total_sales</a:t>
            </a:r>
            <a:r>
              <a:rPr lang="en-IN" sz="6000" kern="100" dirty="0">
                <a:latin typeface="Calibri" panose="020F0502020204030204" pitchFamily="34" charset="0"/>
                <a:ea typeface="Calibri" panose="020F0502020204030204" pitchFamily="34" charset="0"/>
                <a:cs typeface="Times New Roman" panose="02020603050405020304" pitchFamily="18" charset="0"/>
              </a:rPr>
              <a:t>) OVER (PARTITION BY branch ORDER BY month </a:t>
            </a:r>
            <a:r>
              <a:rPr lang="en-IN" sz="6000" kern="100" dirty="0" err="1">
                <a:latin typeface="Calibri" panose="020F0502020204030204" pitchFamily="34" charset="0"/>
                <a:ea typeface="Calibri" panose="020F0502020204030204" pitchFamily="34" charset="0"/>
                <a:cs typeface="Times New Roman" panose="02020603050405020304" pitchFamily="18" charset="0"/>
              </a:rPr>
              <a:t>asc</a:t>
            </a:r>
            <a:r>
              <a:rPr lang="en-IN" sz="6000" kern="100" dirty="0">
                <a:latin typeface="Calibri" panose="020F0502020204030204" pitchFamily="34" charset="0"/>
                <a:ea typeface="Calibri" panose="020F0502020204030204" pitchFamily="34" charset="0"/>
                <a:cs typeface="Times New Roman" panose="02020603050405020304" pitchFamily="18" charset="0"/>
              </a:rPr>
              <a:t>) AS </a:t>
            </a:r>
            <a:r>
              <a:rPr lang="en-IN" sz="6000" kern="100" dirty="0" err="1">
                <a:latin typeface="Calibri" panose="020F0502020204030204" pitchFamily="34" charset="0"/>
                <a:ea typeface="Calibri" panose="020F0502020204030204" pitchFamily="34" charset="0"/>
                <a:cs typeface="Times New Roman" panose="02020603050405020304" pitchFamily="18" charset="0"/>
              </a:rPr>
              <a:t>previous_month_total</a:t>
            </a:r>
            <a:r>
              <a:rPr lang="en-IN" sz="6000" kern="100" dirty="0">
                <a:latin typeface="Calibri" panose="020F0502020204030204" pitchFamily="34" charset="0"/>
                <a:ea typeface="Calibri" panose="020F0502020204030204" pitchFamily="34" charset="0"/>
                <a:cs typeface="Times New Roman" panose="02020603050405020304" pitchFamily="18" charset="0"/>
              </a:rPr>
              <a:t>,</a:t>
            </a:r>
          </a:p>
          <a:p>
            <a:pPr marL="0" indent="0">
              <a:lnSpc>
                <a:spcPct val="117000"/>
              </a:lnSpc>
              <a:spcAft>
                <a:spcPts val="800"/>
              </a:spcAft>
              <a:buNone/>
            </a:pPr>
            <a:r>
              <a:rPr lang="en-IN" sz="6000" kern="100" dirty="0">
                <a:latin typeface="Calibri" panose="020F0502020204030204" pitchFamily="34" charset="0"/>
                <a:ea typeface="Calibri" panose="020F0502020204030204" pitchFamily="34" charset="0"/>
                <a:cs typeface="Times New Roman" panose="02020603050405020304" pitchFamily="18" charset="0"/>
              </a:rPr>
              <a:t>        ((</a:t>
            </a:r>
            <a:r>
              <a:rPr lang="en-IN" sz="6000" kern="100" dirty="0" err="1">
                <a:latin typeface="Calibri" panose="020F0502020204030204" pitchFamily="34" charset="0"/>
                <a:ea typeface="Calibri" panose="020F0502020204030204" pitchFamily="34" charset="0"/>
                <a:cs typeface="Times New Roman" panose="02020603050405020304" pitchFamily="18" charset="0"/>
              </a:rPr>
              <a:t>total_sales</a:t>
            </a:r>
            <a:r>
              <a:rPr lang="en-IN" sz="6000" kern="100" dirty="0">
                <a:latin typeface="Calibri" panose="020F0502020204030204" pitchFamily="34" charset="0"/>
                <a:ea typeface="Calibri" panose="020F0502020204030204" pitchFamily="34" charset="0"/>
                <a:cs typeface="Times New Roman" panose="02020603050405020304" pitchFamily="18" charset="0"/>
              </a:rPr>
              <a:t> - LAG(</a:t>
            </a:r>
            <a:r>
              <a:rPr lang="en-IN" sz="6000" kern="100" dirty="0" err="1">
                <a:latin typeface="Calibri" panose="020F0502020204030204" pitchFamily="34" charset="0"/>
                <a:ea typeface="Calibri" panose="020F0502020204030204" pitchFamily="34" charset="0"/>
                <a:cs typeface="Times New Roman" panose="02020603050405020304" pitchFamily="18" charset="0"/>
              </a:rPr>
              <a:t>total_sales</a:t>
            </a:r>
            <a:r>
              <a:rPr lang="en-IN" sz="6000" kern="100" dirty="0">
                <a:latin typeface="Calibri" panose="020F0502020204030204" pitchFamily="34" charset="0"/>
                <a:ea typeface="Calibri" panose="020F0502020204030204" pitchFamily="34" charset="0"/>
                <a:cs typeface="Times New Roman" panose="02020603050405020304" pitchFamily="18" charset="0"/>
              </a:rPr>
              <a:t>) OVER (PARTITION BY branch ORDER BY month </a:t>
            </a:r>
            <a:r>
              <a:rPr lang="en-IN" sz="6000" kern="100" dirty="0" err="1">
                <a:latin typeface="Calibri" panose="020F0502020204030204" pitchFamily="34" charset="0"/>
                <a:ea typeface="Calibri" panose="020F0502020204030204" pitchFamily="34" charset="0"/>
                <a:cs typeface="Times New Roman" panose="02020603050405020304" pitchFamily="18" charset="0"/>
              </a:rPr>
              <a:t>asc</a:t>
            </a:r>
            <a:r>
              <a:rPr lang="en-IN" sz="6000" kern="100" dirty="0">
                <a:latin typeface="Calibri" panose="020F0502020204030204" pitchFamily="34" charset="0"/>
                <a:ea typeface="Calibri" panose="020F0502020204030204" pitchFamily="34" charset="0"/>
                <a:cs typeface="Times New Roman" panose="02020603050405020304" pitchFamily="18" charset="0"/>
              </a:rPr>
              <a:t>)) / LAG(</a:t>
            </a:r>
            <a:r>
              <a:rPr lang="en-IN" sz="6000" kern="100" dirty="0" err="1">
                <a:latin typeface="Calibri" panose="020F0502020204030204" pitchFamily="34" charset="0"/>
                <a:ea typeface="Calibri" panose="020F0502020204030204" pitchFamily="34" charset="0"/>
                <a:cs typeface="Times New Roman" panose="02020603050405020304" pitchFamily="18" charset="0"/>
              </a:rPr>
              <a:t>total_sales</a:t>
            </a:r>
            <a:r>
              <a:rPr lang="en-IN" sz="6000" kern="100" dirty="0">
                <a:latin typeface="Calibri" panose="020F0502020204030204" pitchFamily="34" charset="0"/>
                <a:ea typeface="Calibri" panose="020F0502020204030204" pitchFamily="34" charset="0"/>
                <a:cs typeface="Times New Roman" panose="02020603050405020304" pitchFamily="18" charset="0"/>
              </a:rPr>
              <a:t>) OVER (PARTITION BY branch ORDER BY month </a:t>
            </a:r>
            <a:r>
              <a:rPr lang="en-IN" sz="6000" kern="100" dirty="0" err="1">
                <a:latin typeface="Calibri" panose="020F0502020204030204" pitchFamily="34" charset="0"/>
                <a:ea typeface="Calibri" panose="020F0502020204030204" pitchFamily="34" charset="0"/>
                <a:cs typeface="Times New Roman" panose="02020603050405020304" pitchFamily="18" charset="0"/>
              </a:rPr>
              <a:t>asc</a:t>
            </a:r>
            <a:r>
              <a:rPr lang="en-IN" sz="6000" kern="100" dirty="0">
                <a:latin typeface="Calibri" panose="020F0502020204030204" pitchFamily="34" charset="0"/>
                <a:ea typeface="Calibri" panose="020F0502020204030204" pitchFamily="34" charset="0"/>
                <a:cs typeface="Times New Roman" panose="02020603050405020304" pitchFamily="18" charset="0"/>
              </a:rPr>
              <a:t>)) * 100 AS </a:t>
            </a:r>
            <a:r>
              <a:rPr lang="en-IN" sz="6000" kern="100" dirty="0" err="1">
                <a:latin typeface="Calibri" panose="020F0502020204030204" pitchFamily="34" charset="0"/>
                <a:ea typeface="Calibri" panose="020F0502020204030204" pitchFamily="34" charset="0"/>
                <a:cs typeface="Times New Roman" panose="02020603050405020304" pitchFamily="18" charset="0"/>
              </a:rPr>
              <a:t>growth_diff</a:t>
            </a:r>
            <a:endParaRPr lang="en-IN" sz="6000" kern="1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7000"/>
              </a:lnSpc>
              <a:spcAft>
                <a:spcPts val="800"/>
              </a:spcAft>
              <a:buNone/>
            </a:pPr>
            <a:r>
              <a:rPr lang="en-IN" sz="6000" kern="100" dirty="0">
                <a:latin typeface="Calibri" panose="020F0502020204030204" pitchFamily="34" charset="0"/>
                <a:ea typeface="Calibri" panose="020F0502020204030204" pitchFamily="34" charset="0"/>
                <a:cs typeface="Times New Roman" panose="02020603050405020304" pitchFamily="18" charset="0"/>
              </a:rPr>
              <a:t>    FROM </a:t>
            </a:r>
          </a:p>
          <a:p>
            <a:pPr marL="0" indent="0">
              <a:lnSpc>
                <a:spcPct val="117000"/>
              </a:lnSpc>
              <a:spcAft>
                <a:spcPts val="800"/>
              </a:spcAft>
              <a:buNone/>
            </a:pPr>
            <a:r>
              <a:rPr lang="en-IN" sz="6000" kern="100" dirty="0">
                <a:latin typeface="Calibri" panose="020F0502020204030204" pitchFamily="34" charset="0"/>
                <a:ea typeface="Calibri" panose="020F0502020204030204" pitchFamily="34" charset="0"/>
                <a:cs typeface="Times New Roman" panose="02020603050405020304" pitchFamily="18" charset="0"/>
              </a:rPr>
              <a:t>        step1)</a:t>
            </a:r>
          </a:p>
          <a:p>
            <a:pPr marL="0" indent="0">
              <a:buFont typeface="Arial" panose="020B0604020202020204" pitchFamily="34" charset="0"/>
              <a:buNone/>
            </a:pPr>
            <a:endParaRPr lang="en-IN" sz="1200" b="1" dirty="0"/>
          </a:p>
        </p:txBody>
      </p:sp>
      <p:sp>
        <p:nvSpPr>
          <p:cNvPr id="11" name="Content Placeholder 8">
            <a:extLst>
              <a:ext uri="{FF2B5EF4-FFF2-40B4-BE49-F238E27FC236}">
                <a16:creationId xmlns:a16="http://schemas.microsoft.com/office/drawing/2014/main" id="{5B73C446-7436-9E87-9659-0D0E647B4A73}"/>
              </a:ext>
            </a:extLst>
          </p:cNvPr>
          <p:cNvSpPr txBox="1">
            <a:spLocks/>
          </p:cNvSpPr>
          <p:nvPr/>
        </p:nvSpPr>
        <p:spPr>
          <a:xfrm>
            <a:off x="8046720" y="1088570"/>
            <a:ext cx="3524794" cy="566057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err="1"/>
              <a:t>Cont</a:t>
            </a:r>
            <a:r>
              <a:rPr lang="en-US" sz="1600" b="1" dirty="0"/>
              <a:t>:</a:t>
            </a:r>
          </a:p>
          <a:p>
            <a:pPr marL="0" indent="0">
              <a:lnSpc>
                <a:spcPct val="107000"/>
              </a:lnSpc>
              <a:spcAft>
                <a:spcPts val="800"/>
              </a:spcAft>
              <a:buNone/>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SELECT </a:t>
            </a:r>
          </a:p>
          <a:p>
            <a:pPr marL="0" indent="0">
              <a:lnSpc>
                <a:spcPct val="107000"/>
              </a:lnSpc>
              <a:spcAft>
                <a:spcPts val="800"/>
              </a:spcAft>
              <a:buNone/>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branch,</a:t>
            </a:r>
          </a:p>
          <a:p>
            <a:pPr marL="0" indent="0">
              <a:lnSpc>
                <a:spcPct val="107000"/>
              </a:lnSpc>
              <a:spcAft>
                <a:spcPts val="800"/>
              </a:spcAft>
              <a:buNone/>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month,</a:t>
            </a:r>
          </a:p>
          <a:p>
            <a:pPr marL="0" indent="0">
              <a:lnSpc>
                <a:spcPct val="107000"/>
              </a:lnSpc>
              <a:spcAft>
                <a:spcPts val="800"/>
              </a:spcAft>
              <a:buNone/>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round(AVG(</a:t>
            </a:r>
            <a:r>
              <a:rPr lang="en-IN" sz="1600" kern="100" dirty="0" err="1">
                <a:effectLst/>
                <a:latin typeface="Calibri" panose="020F0502020204030204" pitchFamily="34" charset="0"/>
                <a:ea typeface="Calibri" panose="020F0502020204030204" pitchFamily="34" charset="0"/>
                <a:cs typeface="Times New Roman" panose="02020603050405020304" pitchFamily="18" charset="0"/>
              </a:rPr>
              <a:t>growth_diff</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),2) AS </a:t>
            </a:r>
            <a:r>
              <a:rPr lang="en-IN" sz="1600" kern="100" dirty="0" err="1">
                <a:effectLst/>
                <a:latin typeface="Calibri" panose="020F0502020204030204" pitchFamily="34" charset="0"/>
                <a:ea typeface="Calibri" panose="020F0502020204030204" pitchFamily="34" charset="0"/>
                <a:cs typeface="Times New Roman" panose="02020603050405020304" pitchFamily="18" charset="0"/>
              </a:rPr>
              <a:t>percentage_growth_rate</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FROM </a:t>
            </a:r>
          </a:p>
          <a:p>
            <a:pPr marL="0" indent="0">
              <a:lnSpc>
                <a:spcPct val="107000"/>
              </a:lnSpc>
              <a:spcAft>
                <a:spcPts val="800"/>
              </a:spcAft>
              <a:buNone/>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step2</a:t>
            </a:r>
          </a:p>
          <a:p>
            <a:pPr marL="0" indent="0">
              <a:lnSpc>
                <a:spcPct val="107000"/>
              </a:lnSpc>
              <a:spcAft>
                <a:spcPts val="800"/>
              </a:spcAft>
              <a:buNone/>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GROUP BY </a:t>
            </a:r>
          </a:p>
          <a:p>
            <a:pPr marL="0" indent="0">
              <a:lnSpc>
                <a:spcPct val="107000"/>
              </a:lnSpc>
              <a:spcAft>
                <a:spcPts val="800"/>
              </a:spcAft>
              <a:buNone/>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kern="100" dirty="0" err="1">
                <a:effectLst/>
                <a:latin typeface="Calibri" panose="020F0502020204030204" pitchFamily="34" charset="0"/>
                <a:ea typeface="Calibri" panose="020F0502020204030204" pitchFamily="34" charset="0"/>
                <a:cs typeface="Times New Roman" panose="02020603050405020304" pitchFamily="18" charset="0"/>
              </a:rPr>
              <a:t>branch,month</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ORDER BY </a:t>
            </a:r>
          </a:p>
          <a:p>
            <a:pPr marL="0" indent="0">
              <a:lnSpc>
                <a:spcPct val="107000"/>
              </a:lnSpc>
              <a:spcAft>
                <a:spcPts val="800"/>
              </a:spcAft>
              <a:buNone/>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600" kern="100" dirty="0" err="1">
                <a:effectLst/>
                <a:latin typeface="Calibri" panose="020F0502020204030204" pitchFamily="34" charset="0"/>
                <a:ea typeface="Calibri" panose="020F0502020204030204" pitchFamily="34" charset="0"/>
                <a:cs typeface="Times New Roman" panose="02020603050405020304" pitchFamily="18" charset="0"/>
              </a:rPr>
              <a:t>percentage_growth_rate</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DESC</a:t>
            </a:r>
          </a:p>
          <a:p>
            <a:pPr marL="0" indent="0">
              <a:lnSpc>
                <a:spcPct val="107000"/>
              </a:lnSpc>
              <a:spcAft>
                <a:spcPts val="800"/>
              </a:spcAft>
              <a:buNone/>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limit 1;</a:t>
            </a:r>
          </a:p>
          <a:p>
            <a:pPr marL="0" indent="0">
              <a:buFont typeface="Arial" panose="020B0604020202020204" pitchFamily="34" charset="0"/>
              <a:buNone/>
            </a:pPr>
            <a:endParaRPr lang="en-IN" sz="1200" b="1" dirty="0"/>
          </a:p>
        </p:txBody>
      </p:sp>
      <p:sp>
        <p:nvSpPr>
          <p:cNvPr id="4" name="Rectangle 3">
            <a:extLst>
              <a:ext uri="{FF2B5EF4-FFF2-40B4-BE49-F238E27FC236}">
                <a16:creationId xmlns:a16="http://schemas.microsoft.com/office/drawing/2014/main" id="{D324BBF0-551C-58CA-5A57-B1A9EC2C68E6}"/>
              </a:ext>
            </a:extLst>
          </p:cNvPr>
          <p:cNvSpPr/>
          <p:nvPr/>
        </p:nvSpPr>
        <p:spPr>
          <a:xfrm>
            <a:off x="101600" y="1016242"/>
            <a:ext cx="11469914" cy="5660571"/>
          </a:xfrm>
          <a:prstGeom prst="rect">
            <a:avLst/>
          </a:prstGeom>
          <a:noFill/>
          <a:ln>
            <a:solidFill>
              <a:schemeClr val="accent5">
                <a:lumMod val="75000"/>
              </a:schemeClr>
            </a:solidFill>
            <a:prstDash val="dash"/>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ooter Placeholder 4">
            <a:extLst>
              <a:ext uri="{FF2B5EF4-FFF2-40B4-BE49-F238E27FC236}">
                <a16:creationId xmlns:a16="http://schemas.microsoft.com/office/drawing/2014/main" id="{25340056-E512-B1BF-FA3E-628D73EBBC4F}"/>
              </a:ext>
            </a:extLst>
          </p:cNvPr>
          <p:cNvSpPr>
            <a:spLocks noGrp="1"/>
          </p:cNvSpPr>
          <p:nvPr>
            <p:ph type="ftr" sz="quarter" idx="11"/>
          </p:nvPr>
        </p:nvSpPr>
        <p:spPr/>
        <p:txBody>
          <a:bodyPr/>
          <a:lstStyle/>
          <a:p>
            <a:r>
              <a:rPr lang="en-US" dirty="0">
                <a:ln w="0"/>
                <a:solidFill>
                  <a:schemeClr val="tx1"/>
                </a:solidFill>
                <a:effectLst>
                  <a:outerShdw blurRad="38100" dist="19050" dir="2700000" algn="tl" rotWithShape="0">
                    <a:schemeClr val="dk1">
                      <a:alpha val="40000"/>
                    </a:schemeClr>
                  </a:outerShdw>
                </a:effectLst>
              </a:rPr>
              <a:t>Mohammed Numan Suriya (15th_October) </a:t>
            </a:r>
            <a:endParaRPr lang="en-IN" dirty="0">
              <a:ln w="0"/>
              <a:solidFill>
                <a:schemeClr val="tx1"/>
              </a:solidFill>
              <a:effectLst>
                <a:outerShdw blurRad="38100" dist="19050" dir="2700000" algn="tl" rotWithShape="0">
                  <a:schemeClr val="dk1">
                    <a:alpha val="40000"/>
                  </a:schemeClr>
                </a:outerShdw>
              </a:effectLst>
            </a:endParaRPr>
          </a:p>
        </p:txBody>
      </p:sp>
      <p:sp>
        <p:nvSpPr>
          <p:cNvPr id="6" name="Slide Number Placeholder 5">
            <a:extLst>
              <a:ext uri="{FF2B5EF4-FFF2-40B4-BE49-F238E27FC236}">
                <a16:creationId xmlns:a16="http://schemas.microsoft.com/office/drawing/2014/main" id="{67E65039-7260-11A3-2F79-576BA4C7591B}"/>
              </a:ext>
            </a:extLst>
          </p:cNvPr>
          <p:cNvSpPr>
            <a:spLocks noGrp="1"/>
          </p:cNvSpPr>
          <p:nvPr>
            <p:ph type="sldNum" sz="quarter" idx="12"/>
          </p:nvPr>
        </p:nvSpPr>
        <p:spPr/>
        <p:txBody>
          <a:bodyPr/>
          <a:lstStyle/>
          <a:p>
            <a:fld id="{CA69D899-F073-463E-BDF7-CE55E14125FE}" type="slidenum">
              <a:rPr lang="en-IN" smtClean="0"/>
              <a:t>2</a:t>
            </a:fld>
            <a:endParaRPr lang="en-IN"/>
          </a:p>
        </p:txBody>
      </p:sp>
    </p:spTree>
    <p:extLst>
      <p:ext uri="{BB962C8B-B14F-4D97-AF65-F5344CB8AC3E}">
        <p14:creationId xmlns:p14="http://schemas.microsoft.com/office/powerpoint/2010/main" val="2950437886"/>
      </p:ext>
    </p:extLst>
  </p:cSld>
  <p:clrMapOvr>
    <a:overrideClrMapping bg1="lt1" tx1="dk1" bg2="lt2" tx2="dk2" accent1="accent1" accent2="accent2" accent3="accent3" accent4="accent4" accent5="accent5" accent6="accent6" hlink="hlink" folHlink="folHlink"/>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874DB7C2-5C3B-545D-C55D-465EFE5CDA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D70678-8078-F5DD-2194-DD518D055645}"/>
              </a:ext>
            </a:extLst>
          </p:cNvPr>
          <p:cNvSpPr>
            <a:spLocks noGrp="1"/>
          </p:cNvSpPr>
          <p:nvPr>
            <p:ph type="title"/>
          </p:nvPr>
        </p:nvSpPr>
        <p:spPr>
          <a:xfrm>
            <a:off x="0" y="1"/>
            <a:ext cx="10515600" cy="694508"/>
          </a:xfrm>
        </p:spPr>
        <p:txBody>
          <a:bodyPr>
            <a:normAutofit/>
          </a:bodyPr>
          <a:lstStyle/>
          <a:p>
            <a:r>
              <a:rPr lang="en-US" sz="1800" b="1" dirty="0">
                <a:solidFill>
                  <a:schemeClr val="accent2"/>
                </a:solidFill>
              </a:rPr>
              <a:t>Q10. Analyzing SALES TRENDS BY DAY OF THE WEEK</a:t>
            </a:r>
            <a:br>
              <a:rPr lang="en-US" sz="1300" dirty="0">
                <a:latin typeface="Arial" panose="020B0604020202020204" pitchFamily="34" charset="0"/>
                <a:cs typeface="Arial" panose="020B0604020202020204" pitchFamily="34" charset="0"/>
              </a:rPr>
            </a:br>
            <a:r>
              <a:rPr lang="en-US" sz="1200" b="1" dirty="0">
                <a:solidFill>
                  <a:schemeClr val="tx1">
                    <a:lumMod val="75000"/>
                    <a:lumOff val="25000"/>
                  </a:schemeClr>
                </a:solidFill>
                <a:latin typeface="Arial" panose="020B0604020202020204" pitchFamily="34" charset="0"/>
                <a:cs typeface="Arial" panose="020B0604020202020204" pitchFamily="34" charset="0"/>
              </a:rPr>
              <a:t>Walmart wants To analyze the sales patterns to determine which day of the week brings the highest sales</a:t>
            </a:r>
            <a:endParaRPr lang="en-IN" sz="1200" dirty="0">
              <a:solidFill>
                <a:schemeClr val="tx1">
                  <a:lumMod val="75000"/>
                  <a:lumOff val="25000"/>
                </a:schemeClr>
              </a:solidFill>
            </a:endParaRPr>
          </a:p>
        </p:txBody>
      </p:sp>
      <p:sp>
        <p:nvSpPr>
          <p:cNvPr id="9" name="Content Placeholder 8">
            <a:extLst>
              <a:ext uri="{FF2B5EF4-FFF2-40B4-BE49-F238E27FC236}">
                <a16:creationId xmlns:a16="http://schemas.microsoft.com/office/drawing/2014/main" id="{9BBB86B8-7FF2-52FB-A2D5-2BAA0510DB29}"/>
              </a:ext>
            </a:extLst>
          </p:cNvPr>
          <p:cNvSpPr>
            <a:spLocks noGrp="1"/>
          </p:cNvSpPr>
          <p:nvPr>
            <p:ph idx="1"/>
          </p:nvPr>
        </p:nvSpPr>
        <p:spPr>
          <a:xfrm>
            <a:off x="1076141" y="804333"/>
            <a:ext cx="4009043" cy="4851399"/>
          </a:xfrm>
        </p:spPr>
        <p:txBody>
          <a:bodyPr anchor="t">
            <a:normAutofit fontScale="77500" lnSpcReduction="20000"/>
          </a:bodyPr>
          <a:lstStyle/>
          <a:p>
            <a:pPr marL="0" indent="0">
              <a:lnSpc>
                <a:spcPct val="107000"/>
              </a:lnSpc>
              <a:buNone/>
            </a:pPr>
            <a:r>
              <a:rPr lang="en-US" sz="1200" b="1" u="sng" dirty="0">
                <a:solidFill>
                  <a:schemeClr val="accent3"/>
                </a:solidFill>
              </a:rPr>
              <a:t>Solution:</a:t>
            </a:r>
          </a:p>
          <a:p>
            <a:pPr marL="0" indent="0">
              <a:lnSpc>
                <a:spcPct val="117000"/>
              </a:lnSpc>
              <a:spcAft>
                <a:spcPts val="800"/>
              </a:spcAft>
              <a:buNone/>
            </a:pPr>
            <a:r>
              <a:rPr lang="en-IN" sz="19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WITH </a:t>
            </a:r>
            <a:r>
              <a:rPr lang="en-IN" sz="19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highestweekdaysalesCTE</a:t>
            </a:r>
            <a:r>
              <a:rPr lang="en-IN" sz="19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AS (</a:t>
            </a:r>
          </a:p>
          <a:p>
            <a:pPr marL="0" indent="0">
              <a:lnSpc>
                <a:spcPct val="117000"/>
              </a:lnSpc>
              <a:spcAft>
                <a:spcPts val="800"/>
              </a:spcAft>
              <a:buNone/>
            </a:pPr>
            <a:r>
              <a:rPr lang="en-IN" sz="19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SELECT</a:t>
            </a:r>
          </a:p>
          <a:p>
            <a:pPr marL="0" indent="0">
              <a:lnSpc>
                <a:spcPct val="117000"/>
              </a:lnSpc>
              <a:spcAft>
                <a:spcPts val="800"/>
              </a:spcAft>
              <a:buNone/>
            </a:pPr>
            <a:r>
              <a:rPr lang="en-IN" sz="19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Branch,</a:t>
            </a:r>
          </a:p>
          <a:p>
            <a:pPr marL="0" indent="0">
              <a:lnSpc>
                <a:spcPct val="117000"/>
              </a:lnSpc>
              <a:spcAft>
                <a:spcPts val="800"/>
              </a:spcAft>
              <a:buNone/>
            </a:pPr>
            <a:r>
              <a:rPr lang="en-IN" sz="19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IN" sz="19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dayNAME</a:t>
            </a:r>
            <a:r>
              <a:rPr lang="en-IN" sz="19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(DATE) as </a:t>
            </a:r>
            <a:r>
              <a:rPr lang="en-IN" sz="19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day_name</a:t>
            </a:r>
            <a:r>
              <a:rPr lang="en-IN" sz="19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p>
          <a:p>
            <a:pPr marL="0" indent="0">
              <a:lnSpc>
                <a:spcPct val="117000"/>
              </a:lnSpc>
              <a:spcAft>
                <a:spcPts val="800"/>
              </a:spcAft>
              <a:buNone/>
            </a:pPr>
            <a:r>
              <a:rPr lang="en-IN" sz="19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ROUND(SUM(TOTAL), 2) AS </a:t>
            </a:r>
            <a:r>
              <a:rPr lang="en-IN" sz="19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Highest_Sales</a:t>
            </a:r>
            <a:r>
              <a:rPr lang="en-IN" sz="19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p>
          <a:p>
            <a:pPr marL="0" indent="0">
              <a:lnSpc>
                <a:spcPct val="117000"/>
              </a:lnSpc>
              <a:spcAft>
                <a:spcPts val="800"/>
              </a:spcAft>
              <a:buNone/>
            </a:pPr>
            <a:r>
              <a:rPr lang="en-IN" sz="19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RANK() OVER (PARTITION BY Branch ORDER 	BY SUM(TOTAL) DESC) AS </a:t>
            </a:r>
            <a:r>
              <a:rPr lang="en-IN" sz="19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Rank_TOTAL</a:t>
            </a:r>
            <a:endParaRPr lang="en-IN" sz="19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17000"/>
              </a:lnSpc>
              <a:spcAft>
                <a:spcPts val="800"/>
              </a:spcAft>
              <a:buNone/>
            </a:pPr>
            <a:r>
              <a:rPr lang="en-IN" sz="19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FROM</a:t>
            </a:r>
          </a:p>
          <a:p>
            <a:pPr marL="0" indent="0">
              <a:lnSpc>
                <a:spcPct val="117000"/>
              </a:lnSpc>
              <a:spcAft>
                <a:spcPts val="800"/>
              </a:spcAft>
              <a:buNone/>
            </a:pPr>
            <a:r>
              <a:rPr lang="en-IN" sz="19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IN" sz="19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walmart_sales</a:t>
            </a:r>
            <a:endParaRPr lang="en-IN" sz="19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17000"/>
              </a:lnSpc>
              <a:spcAft>
                <a:spcPts val="800"/>
              </a:spcAft>
              <a:buNone/>
            </a:pPr>
            <a:r>
              <a:rPr lang="en-IN" sz="19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GROUP BY </a:t>
            </a:r>
          </a:p>
          <a:p>
            <a:pPr marL="0" indent="0">
              <a:lnSpc>
                <a:spcPct val="117000"/>
              </a:lnSpc>
              <a:spcAft>
                <a:spcPts val="800"/>
              </a:spcAft>
              <a:buNone/>
            </a:pPr>
            <a:r>
              <a:rPr lang="en-IN" sz="19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Branch,</a:t>
            </a:r>
          </a:p>
          <a:p>
            <a:pPr marL="0" indent="0">
              <a:lnSpc>
                <a:spcPct val="117000"/>
              </a:lnSpc>
              <a:spcAft>
                <a:spcPts val="800"/>
              </a:spcAft>
              <a:buNone/>
            </a:pPr>
            <a:r>
              <a:rPr lang="en-IN" sz="19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IN" sz="19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day_name</a:t>
            </a:r>
            <a:r>
              <a:rPr lang="en-IN" sz="19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7000"/>
              </a:lnSpc>
              <a:spcAft>
                <a:spcPts val="800"/>
              </a:spcAft>
              <a:buNone/>
            </a:pP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200" b="1" u="sng" dirty="0">
              <a:solidFill>
                <a:schemeClr val="accent3"/>
              </a:solidFill>
            </a:endParaRPr>
          </a:p>
        </p:txBody>
      </p:sp>
      <p:sp>
        <p:nvSpPr>
          <p:cNvPr id="11" name="Content Placeholder 8">
            <a:extLst>
              <a:ext uri="{FF2B5EF4-FFF2-40B4-BE49-F238E27FC236}">
                <a16:creationId xmlns:a16="http://schemas.microsoft.com/office/drawing/2014/main" id="{757D095C-CCAF-09E7-0A4B-664D73B7CD0F}"/>
              </a:ext>
            </a:extLst>
          </p:cNvPr>
          <p:cNvSpPr txBox="1">
            <a:spLocks/>
          </p:cNvSpPr>
          <p:nvPr/>
        </p:nvSpPr>
        <p:spPr>
          <a:xfrm>
            <a:off x="8046720" y="1088570"/>
            <a:ext cx="3524794" cy="5660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sz="1200" b="1" dirty="0"/>
          </a:p>
        </p:txBody>
      </p:sp>
      <p:sp>
        <p:nvSpPr>
          <p:cNvPr id="3" name="Content Placeholder 8">
            <a:extLst>
              <a:ext uri="{FF2B5EF4-FFF2-40B4-BE49-F238E27FC236}">
                <a16:creationId xmlns:a16="http://schemas.microsoft.com/office/drawing/2014/main" id="{C9FB4BA6-A86F-0FEB-180B-8F8D5731FDD2}"/>
              </a:ext>
            </a:extLst>
          </p:cNvPr>
          <p:cNvSpPr txBox="1">
            <a:spLocks/>
          </p:cNvSpPr>
          <p:nvPr/>
        </p:nvSpPr>
        <p:spPr>
          <a:xfrm>
            <a:off x="6042198" y="804332"/>
            <a:ext cx="4009043" cy="4851399"/>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nSpc>
                <a:spcPct val="107000"/>
              </a:lnSpc>
              <a:buNone/>
            </a:pPr>
            <a:r>
              <a:rPr lang="en-US" sz="1200" b="1" u="sng" dirty="0" err="1">
                <a:solidFill>
                  <a:schemeClr val="tx1"/>
                </a:solidFill>
              </a:rPr>
              <a:t>Cont</a:t>
            </a:r>
            <a:endParaRPr lang="en-US" sz="1200" b="1" u="sng" dirty="0">
              <a:solidFill>
                <a:schemeClr val="tx1"/>
              </a:solidFill>
            </a:endParaRPr>
          </a:p>
          <a:p>
            <a:pPr marL="0" indent="0">
              <a:lnSpc>
                <a:spcPct val="9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SELECT </a:t>
            </a:r>
          </a:p>
          <a:p>
            <a:pPr marL="0" indent="0">
              <a:lnSpc>
                <a:spcPct val="9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Branch,</a:t>
            </a:r>
          </a:p>
          <a:p>
            <a:pPr marL="0" indent="0">
              <a:lnSpc>
                <a:spcPct val="9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day_name</a:t>
            </a: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t>
            </a:r>
          </a:p>
          <a:p>
            <a:pPr marL="0" indent="0">
              <a:lnSpc>
                <a:spcPct val="9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highest_sales</a:t>
            </a: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p>
          <a:p>
            <a:pPr marL="0" indent="0">
              <a:lnSpc>
                <a:spcPct val="9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FROM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highestweekdaysalesCTE</a:t>
            </a: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p>
          <a:p>
            <a:pPr marL="0" indent="0">
              <a:lnSpc>
                <a:spcPct val="9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WHERE </a:t>
            </a:r>
          </a:p>
          <a:p>
            <a:pPr marL="0" indent="0">
              <a:lnSpc>
                <a:spcPct val="9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Rank_TOTAL</a:t>
            </a: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&lt;2</a:t>
            </a:r>
          </a:p>
          <a:p>
            <a:pPr marL="0" indent="0">
              <a:lnSpc>
                <a:spcPct val="9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order by</a:t>
            </a:r>
          </a:p>
          <a:p>
            <a:pPr marL="0" indent="0">
              <a:lnSpc>
                <a:spcPct val="9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highest_Sales</a:t>
            </a: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desc</a:t>
            </a: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07000"/>
              </a:lnSpc>
              <a:spcAft>
                <a:spcPts val="800"/>
              </a:spcAft>
              <a:buFont typeface="Wingdings 3" panose="05040102010807070707" pitchFamily="18" charset="2"/>
              <a:buNone/>
            </a:pP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buFont typeface="Wingdings 3" panose="05040102010807070707" pitchFamily="18" charset="2"/>
              <a:buNone/>
            </a:pPr>
            <a:endParaRPr lang="en-US" sz="1200" b="1" u="sng" dirty="0">
              <a:solidFill>
                <a:schemeClr val="accent3"/>
              </a:solidFill>
            </a:endParaRPr>
          </a:p>
        </p:txBody>
      </p:sp>
      <p:sp>
        <p:nvSpPr>
          <p:cNvPr id="4" name="Rectangle 3">
            <a:extLst>
              <a:ext uri="{FF2B5EF4-FFF2-40B4-BE49-F238E27FC236}">
                <a16:creationId xmlns:a16="http://schemas.microsoft.com/office/drawing/2014/main" id="{C2978AC7-F2F1-0BEA-66A1-69A17D086726}"/>
              </a:ext>
            </a:extLst>
          </p:cNvPr>
          <p:cNvSpPr/>
          <p:nvPr/>
        </p:nvSpPr>
        <p:spPr>
          <a:xfrm>
            <a:off x="620486" y="804333"/>
            <a:ext cx="8946847" cy="4639733"/>
          </a:xfrm>
          <a:prstGeom prst="rect">
            <a:avLst/>
          </a:prstGeom>
          <a:noFill/>
          <a:ln>
            <a:solidFill>
              <a:schemeClr val="accent5">
                <a:lumMod val="75000"/>
              </a:schemeClr>
            </a:solidFill>
            <a:prstDash val="dash"/>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ooter Placeholder 4">
            <a:extLst>
              <a:ext uri="{FF2B5EF4-FFF2-40B4-BE49-F238E27FC236}">
                <a16:creationId xmlns:a16="http://schemas.microsoft.com/office/drawing/2014/main" id="{21383F79-BD41-19D5-8B31-062F17CD455C}"/>
              </a:ext>
            </a:extLst>
          </p:cNvPr>
          <p:cNvSpPr>
            <a:spLocks noGrp="1"/>
          </p:cNvSpPr>
          <p:nvPr>
            <p:ph type="ftr" sz="quarter" idx="11"/>
          </p:nvPr>
        </p:nvSpPr>
        <p:spPr/>
        <p:txBody>
          <a:bodyPr/>
          <a:lstStyle/>
          <a:p>
            <a:r>
              <a:rPr lang="en-US"/>
              <a:t>Mohammed Numan Suriya (15th_October) </a:t>
            </a:r>
            <a:endParaRPr lang="en-IN"/>
          </a:p>
        </p:txBody>
      </p:sp>
      <p:sp>
        <p:nvSpPr>
          <p:cNvPr id="6" name="Slide Number Placeholder 5">
            <a:extLst>
              <a:ext uri="{FF2B5EF4-FFF2-40B4-BE49-F238E27FC236}">
                <a16:creationId xmlns:a16="http://schemas.microsoft.com/office/drawing/2014/main" id="{AB423656-5DBF-878A-7F10-05AF591054C5}"/>
              </a:ext>
            </a:extLst>
          </p:cNvPr>
          <p:cNvSpPr>
            <a:spLocks noGrp="1"/>
          </p:cNvSpPr>
          <p:nvPr>
            <p:ph type="sldNum" sz="quarter" idx="12"/>
          </p:nvPr>
        </p:nvSpPr>
        <p:spPr/>
        <p:txBody>
          <a:bodyPr/>
          <a:lstStyle/>
          <a:p>
            <a:fld id="{CA69D899-F073-463E-BDF7-CE55E14125FE}" type="slidenum">
              <a:rPr lang="en-IN" smtClean="0"/>
              <a:t>20</a:t>
            </a:fld>
            <a:endParaRPr lang="en-IN"/>
          </a:p>
        </p:txBody>
      </p:sp>
    </p:spTree>
    <p:extLst>
      <p:ext uri="{BB962C8B-B14F-4D97-AF65-F5344CB8AC3E}">
        <p14:creationId xmlns:p14="http://schemas.microsoft.com/office/powerpoint/2010/main" val="1217578098"/>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9204F589-9D2C-CA84-AA40-D147943EDA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0A9B7-BCB2-9134-E408-6F33ACFC8CC6}"/>
              </a:ext>
            </a:extLst>
          </p:cNvPr>
          <p:cNvSpPr>
            <a:spLocks noGrp="1"/>
          </p:cNvSpPr>
          <p:nvPr>
            <p:ph type="title" idx="4294967295"/>
          </p:nvPr>
        </p:nvSpPr>
        <p:spPr>
          <a:xfrm>
            <a:off x="7310173" y="127001"/>
            <a:ext cx="2930525" cy="947737"/>
          </a:xfrm>
        </p:spPr>
        <p:txBody>
          <a:bodyPr>
            <a:normAutofit fontScale="90000"/>
          </a:bodyPr>
          <a:lstStyle/>
          <a:p>
            <a:r>
              <a:rPr lang="en-US" dirty="0"/>
              <a:t>SQL - Output</a:t>
            </a:r>
            <a:endParaRPr lang="en-IN" dirty="0"/>
          </a:p>
        </p:txBody>
      </p:sp>
      <p:sp>
        <p:nvSpPr>
          <p:cNvPr id="5" name="Content Placeholder 2">
            <a:extLst>
              <a:ext uri="{FF2B5EF4-FFF2-40B4-BE49-F238E27FC236}">
                <a16:creationId xmlns:a16="http://schemas.microsoft.com/office/drawing/2014/main" id="{BA8CC369-7B59-6EE7-38FF-8FA8A56550D0}"/>
              </a:ext>
            </a:extLst>
          </p:cNvPr>
          <p:cNvSpPr txBox="1">
            <a:spLocks/>
          </p:cNvSpPr>
          <p:nvPr/>
        </p:nvSpPr>
        <p:spPr>
          <a:xfrm>
            <a:off x="5662612" y="3234264"/>
            <a:ext cx="3955521" cy="6265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IN" dirty="0"/>
          </a:p>
        </p:txBody>
      </p:sp>
      <p:sp>
        <p:nvSpPr>
          <p:cNvPr id="7" name="Content Placeholder 2">
            <a:extLst>
              <a:ext uri="{FF2B5EF4-FFF2-40B4-BE49-F238E27FC236}">
                <a16:creationId xmlns:a16="http://schemas.microsoft.com/office/drawing/2014/main" id="{F7C93BC8-8C9C-05E1-CDEC-8ADCA0273F62}"/>
              </a:ext>
            </a:extLst>
          </p:cNvPr>
          <p:cNvSpPr txBox="1">
            <a:spLocks/>
          </p:cNvSpPr>
          <p:nvPr/>
        </p:nvSpPr>
        <p:spPr>
          <a:xfrm>
            <a:off x="5332413" y="3124188"/>
            <a:ext cx="3955521" cy="6265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IN" dirty="0"/>
          </a:p>
        </p:txBody>
      </p:sp>
      <p:sp>
        <p:nvSpPr>
          <p:cNvPr id="13" name="Arrow: Right 12">
            <a:extLst>
              <a:ext uri="{FF2B5EF4-FFF2-40B4-BE49-F238E27FC236}">
                <a16:creationId xmlns:a16="http://schemas.microsoft.com/office/drawing/2014/main" id="{0B505709-00F1-894F-AF44-C1F9A19E8FF8}"/>
              </a:ext>
            </a:extLst>
          </p:cNvPr>
          <p:cNvSpPr/>
          <p:nvPr/>
        </p:nvSpPr>
        <p:spPr>
          <a:xfrm rot="5400000">
            <a:off x="8652570" y="1324501"/>
            <a:ext cx="1092200" cy="3894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Content Placeholder 2">
            <a:extLst>
              <a:ext uri="{FF2B5EF4-FFF2-40B4-BE49-F238E27FC236}">
                <a16:creationId xmlns:a16="http://schemas.microsoft.com/office/drawing/2014/main" id="{064490E6-9072-2EAD-81B9-311B7414E3A9}"/>
              </a:ext>
            </a:extLst>
          </p:cNvPr>
          <p:cNvSpPr txBox="1">
            <a:spLocks/>
          </p:cNvSpPr>
          <p:nvPr/>
        </p:nvSpPr>
        <p:spPr>
          <a:xfrm>
            <a:off x="926307" y="355601"/>
            <a:ext cx="3955521" cy="626534"/>
          </a:xfrm>
          <a:prstGeom prst="rect">
            <a:avLst/>
          </a:prstGeom>
        </p:spPr>
        <p:txBody>
          <a:bodyPr>
            <a:normAutofit fontScale="70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None/>
            </a:pPr>
            <a:endParaRPr lang="en-US" sz="1900" b="1" dirty="0">
              <a:solidFill>
                <a:schemeClr val="accent6"/>
              </a:solidFill>
            </a:endParaRPr>
          </a:p>
          <a:p>
            <a:pPr marL="0" indent="0" algn="ctr">
              <a:buNone/>
            </a:pPr>
            <a:r>
              <a:rPr lang="en-IN" sz="1900" b="1" dirty="0">
                <a:solidFill>
                  <a:schemeClr val="accent6"/>
                </a:solidFill>
              </a:rPr>
              <a:t>Day of the week with Highest Sales by Branch</a:t>
            </a:r>
          </a:p>
        </p:txBody>
      </p:sp>
      <p:graphicFrame>
        <p:nvGraphicFramePr>
          <p:cNvPr id="6" name="Chart 5">
            <a:extLst>
              <a:ext uri="{FF2B5EF4-FFF2-40B4-BE49-F238E27FC236}">
                <a16:creationId xmlns:a16="http://schemas.microsoft.com/office/drawing/2014/main" id="{E72C7966-8B22-01C0-656F-3049E5ABADEE}"/>
              </a:ext>
            </a:extLst>
          </p:cNvPr>
          <p:cNvGraphicFramePr>
            <a:graphicFrameLocks/>
          </p:cNvGraphicFramePr>
          <p:nvPr/>
        </p:nvGraphicFramePr>
        <p:xfrm>
          <a:off x="18256" y="1074738"/>
          <a:ext cx="3866092" cy="3099344"/>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a:extLst>
              <a:ext uri="{FF2B5EF4-FFF2-40B4-BE49-F238E27FC236}">
                <a16:creationId xmlns:a16="http://schemas.microsoft.com/office/drawing/2014/main" id="{32EBF6FA-B8B1-5206-0180-311B442D4D15}"/>
              </a:ext>
            </a:extLst>
          </p:cNvPr>
          <p:cNvPicPr>
            <a:picLocks noChangeAspect="1"/>
          </p:cNvPicPr>
          <p:nvPr/>
        </p:nvPicPr>
        <p:blipFill>
          <a:blip r:embed="rId3"/>
          <a:srcRect l="50000" t="50000" r="31860" b="17211"/>
          <a:stretch/>
        </p:blipFill>
        <p:spPr>
          <a:xfrm>
            <a:off x="6792282" y="2423192"/>
            <a:ext cx="3955520" cy="2010869"/>
          </a:xfrm>
          <a:prstGeom prst="rect">
            <a:avLst/>
          </a:prstGeom>
        </p:spPr>
      </p:pic>
      <p:graphicFrame>
        <p:nvGraphicFramePr>
          <p:cNvPr id="10" name="Chart 9">
            <a:extLst>
              <a:ext uri="{FF2B5EF4-FFF2-40B4-BE49-F238E27FC236}">
                <a16:creationId xmlns:a16="http://schemas.microsoft.com/office/drawing/2014/main" id="{A905154C-6886-E82D-A8E3-3D9C24361543}"/>
              </a:ext>
            </a:extLst>
          </p:cNvPr>
          <p:cNvGraphicFramePr>
            <a:graphicFrameLocks/>
          </p:cNvGraphicFramePr>
          <p:nvPr>
            <p:extLst>
              <p:ext uri="{D42A27DB-BD31-4B8C-83A1-F6EECF244321}">
                <p14:modId xmlns:p14="http://schemas.microsoft.com/office/powerpoint/2010/main" val="276564412"/>
              </p:ext>
            </p:extLst>
          </p:nvPr>
        </p:nvGraphicFramePr>
        <p:xfrm>
          <a:off x="442017" y="1338942"/>
          <a:ext cx="5426937" cy="3298371"/>
        </p:xfrm>
        <a:graphic>
          <a:graphicData uri="http://schemas.openxmlformats.org/drawingml/2006/chart">
            <c:chart xmlns:c="http://schemas.openxmlformats.org/drawingml/2006/chart" xmlns:r="http://schemas.openxmlformats.org/officeDocument/2006/relationships" r:id="rId4"/>
          </a:graphicData>
        </a:graphic>
      </p:graphicFrame>
      <p:sp>
        <p:nvSpPr>
          <p:cNvPr id="11" name="Footer Placeholder 10">
            <a:extLst>
              <a:ext uri="{FF2B5EF4-FFF2-40B4-BE49-F238E27FC236}">
                <a16:creationId xmlns:a16="http://schemas.microsoft.com/office/drawing/2014/main" id="{5A9691B0-DB5C-A4EF-A648-AC8142F551E5}"/>
              </a:ext>
            </a:extLst>
          </p:cNvPr>
          <p:cNvSpPr>
            <a:spLocks noGrp="1"/>
          </p:cNvSpPr>
          <p:nvPr>
            <p:ph type="ftr" sz="quarter" idx="11"/>
          </p:nvPr>
        </p:nvSpPr>
        <p:spPr/>
        <p:txBody>
          <a:bodyPr/>
          <a:lstStyle/>
          <a:p>
            <a:r>
              <a:rPr lang="en-US"/>
              <a:t>Mohammed Numan Suriya (15th_October) </a:t>
            </a:r>
            <a:endParaRPr lang="en-IN"/>
          </a:p>
        </p:txBody>
      </p:sp>
      <p:sp>
        <p:nvSpPr>
          <p:cNvPr id="12" name="Slide Number Placeholder 11">
            <a:extLst>
              <a:ext uri="{FF2B5EF4-FFF2-40B4-BE49-F238E27FC236}">
                <a16:creationId xmlns:a16="http://schemas.microsoft.com/office/drawing/2014/main" id="{E7D673A5-7CD2-6B0D-A2AB-94906538F4D1}"/>
              </a:ext>
            </a:extLst>
          </p:cNvPr>
          <p:cNvSpPr>
            <a:spLocks noGrp="1"/>
          </p:cNvSpPr>
          <p:nvPr>
            <p:ph type="sldNum" sz="quarter" idx="12"/>
          </p:nvPr>
        </p:nvSpPr>
        <p:spPr/>
        <p:txBody>
          <a:bodyPr/>
          <a:lstStyle/>
          <a:p>
            <a:fld id="{CA69D899-F073-463E-BDF7-CE55E14125FE}" type="slidenum">
              <a:rPr lang="en-IN" smtClean="0"/>
              <a:t>21</a:t>
            </a:fld>
            <a:endParaRPr lang="en-IN"/>
          </a:p>
        </p:txBody>
      </p:sp>
    </p:spTree>
    <p:extLst>
      <p:ext uri="{BB962C8B-B14F-4D97-AF65-F5344CB8AC3E}">
        <p14:creationId xmlns:p14="http://schemas.microsoft.com/office/powerpoint/2010/main" val="489860130"/>
      </p:ext>
    </p:extLst>
  </p:cSld>
  <p:clrMapOvr>
    <a:overrideClrMapping bg1="lt1" tx1="dk1" bg2="lt2" tx2="dk2" accent1="accent1" accent2="accent2" accent3="accent3" accent4="accent4" accent5="accent5" accent6="accent6" hlink="hlink" folHlink="folHlink"/>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9BB6BF23-72C3-1398-DC06-56A5AD45F139}"/>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586A6B5-E45F-907C-4162-D5CE62F491F9}"/>
              </a:ext>
            </a:extLst>
          </p:cNvPr>
          <p:cNvSpPr txBox="1">
            <a:spLocks/>
          </p:cNvSpPr>
          <p:nvPr/>
        </p:nvSpPr>
        <p:spPr>
          <a:xfrm>
            <a:off x="5662612" y="3234264"/>
            <a:ext cx="3955521" cy="6265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IN" dirty="0"/>
          </a:p>
        </p:txBody>
      </p:sp>
      <p:sp>
        <p:nvSpPr>
          <p:cNvPr id="7" name="Content Placeholder 2">
            <a:extLst>
              <a:ext uri="{FF2B5EF4-FFF2-40B4-BE49-F238E27FC236}">
                <a16:creationId xmlns:a16="http://schemas.microsoft.com/office/drawing/2014/main" id="{D5F5D46B-E8C3-3F41-2A50-124F386768DC}"/>
              </a:ext>
            </a:extLst>
          </p:cNvPr>
          <p:cNvSpPr txBox="1">
            <a:spLocks/>
          </p:cNvSpPr>
          <p:nvPr/>
        </p:nvSpPr>
        <p:spPr>
          <a:xfrm>
            <a:off x="5332413" y="3124188"/>
            <a:ext cx="3955521" cy="6265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IN" dirty="0"/>
          </a:p>
        </p:txBody>
      </p:sp>
      <p:sp>
        <p:nvSpPr>
          <p:cNvPr id="14" name="Content Placeholder 2">
            <a:extLst>
              <a:ext uri="{FF2B5EF4-FFF2-40B4-BE49-F238E27FC236}">
                <a16:creationId xmlns:a16="http://schemas.microsoft.com/office/drawing/2014/main" id="{3099774B-E692-44B3-C7A1-1B6E397CD6DD}"/>
              </a:ext>
            </a:extLst>
          </p:cNvPr>
          <p:cNvSpPr txBox="1">
            <a:spLocks/>
          </p:cNvSpPr>
          <p:nvPr/>
        </p:nvSpPr>
        <p:spPr>
          <a:xfrm>
            <a:off x="3354652" y="2442616"/>
            <a:ext cx="3955521" cy="626534"/>
          </a:xfrm>
          <a:prstGeom prst="rect">
            <a:avLst/>
          </a:prstGeom>
        </p:spPr>
        <p:txBody>
          <a:bodyPr>
            <a:normAutofit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None/>
            </a:pPr>
            <a:r>
              <a:rPr lang="en-US" sz="1900" b="1" dirty="0">
                <a:solidFill>
                  <a:schemeClr val="accent6"/>
                </a:solidFill>
                <a:hlinkClick r:id="rId2"/>
              </a:rPr>
              <a:t>Here</a:t>
            </a:r>
            <a:r>
              <a:rPr lang="en-US" sz="1900" b="1" dirty="0">
                <a:solidFill>
                  <a:schemeClr val="accent6"/>
                </a:solidFill>
              </a:rPr>
              <a:t> is the link to my video explanation</a:t>
            </a:r>
            <a:endParaRPr lang="en-IN" sz="1900" b="1" dirty="0">
              <a:solidFill>
                <a:schemeClr val="accent6"/>
              </a:solidFill>
            </a:endParaRPr>
          </a:p>
        </p:txBody>
      </p:sp>
      <p:graphicFrame>
        <p:nvGraphicFramePr>
          <p:cNvPr id="6" name="Chart 5">
            <a:extLst>
              <a:ext uri="{FF2B5EF4-FFF2-40B4-BE49-F238E27FC236}">
                <a16:creationId xmlns:a16="http://schemas.microsoft.com/office/drawing/2014/main" id="{9778D676-774C-7D5C-E91B-549881EA9547}"/>
              </a:ext>
            </a:extLst>
          </p:cNvPr>
          <p:cNvGraphicFramePr>
            <a:graphicFrameLocks/>
          </p:cNvGraphicFramePr>
          <p:nvPr/>
        </p:nvGraphicFramePr>
        <p:xfrm>
          <a:off x="18256" y="1074738"/>
          <a:ext cx="3866092" cy="3099344"/>
        </p:xfrm>
        <a:graphic>
          <a:graphicData uri="http://schemas.openxmlformats.org/drawingml/2006/chart">
            <c:chart xmlns:c="http://schemas.openxmlformats.org/drawingml/2006/chart" xmlns:r="http://schemas.openxmlformats.org/officeDocument/2006/relationships" r:id="rId3"/>
          </a:graphicData>
        </a:graphic>
      </p:graphicFrame>
      <p:sp>
        <p:nvSpPr>
          <p:cNvPr id="11" name="Footer Placeholder 10">
            <a:extLst>
              <a:ext uri="{FF2B5EF4-FFF2-40B4-BE49-F238E27FC236}">
                <a16:creationId xmlns:a16="http://schemas.microsoft.com/office/drawing/2014/main" id="{5B9CF805-96C5-26E3-BB04-51B6A2A8C93B}"/>
              </a:ext>
            </a:extLst>
          </p:cNvPr>
          <p:cNvSpPr>
            <a:spLocks noGrp="1"/>
          </p:cNvSpPr>
          <p:nvPr>
            <p:ph type="ftr" sz="quarter" idx="11"/>
          </p:nvPr>
        </p:nvSpPr>
        <p:spPr/>
        <p:txBody>
          <a:bodyPr/>
          <a:lstStyle/>
          <a:p>
            <a:r>
              <a:rPr lang="en-US"/>
              <a:t>Mohammed Numan Suriya (15th_October) </a:t>
            </a:r>
            <a:endParaRPr lang="en-IN"/>
          </a:p>
        </p:txBody>
      </p:sp>
      <p:sp>
        <p:nvSpPr>
          <p:cNvPr id="12" name="Slide Number Placeholder 11">
            <a:extLst>
              <a:ext uri="{FF2B5EF4-FFF2-40B4-BE49-F238E27FC236}">
                <a16:creationId xmlns:a16="http://schemas.microsoft.com/office/drawing/2014/main" id="{BAF16EE0-3D4D-98BD-A3EB-8C7D807EF0B1}"/>
              </a:ext>
            </a:extLst>
          </p:cNvPr>
          <p:cNvSpPr>
            <a:spLocks noGrp="1"/>
          </p:cNvSpPr>
          <p:nvPr>
            <p:ph type="sldNum" sz="quarter" idx="12"/>
          </p:nvPr>
        </p:nvSpPr>
        <p:spPr/>
        <p:txBody>
          <a:bodyPr/>
          <a:lstStyle/>
          <a:p>
            <a:fld id="{CA69D899-F073-463E-BDF7-CE55E14125FE}" type="slidenum">
              <a:rPr lang="en-IN" smtClean="0"/>
              <a:t>22</a:t>
            </a:fld>
            <a:endParaRPr lang="en-IN"/>
          </a:p>
        </p:txBody>
      </p:sp>
    </p:spTree>
    <p:extLst>
      <p:ext uri="{BB962C8B-B14F-4D97-AF65-F5344CB8AC3E}">
        <p14:creationId xmlns:p14="http://schemas.microsoft.com/office/powerpoint/2010/main" val="51836851"/>
      </p:ext>
    </p:extLst>
  </p:cSld>
  <p:clrMapOvr>
    <a:overrideClrMapping bg1="lt1" tx1="dk1" bg2="lt2" tx2="dk2" accent1="accent1" accent2="accent2" accent3="accent3" accent4="accent4" accent5="accent5" accent6="accent6" hlink="hlink" folHlink="folHlink"/>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1862F-2779-A152-4BF0-2B2679752DD1}"/>
              </a:ext>
            </a:extLst>
          </p:cNvPr>
          <p:cNvSpPr>
            <a:spLocks noGrp="1"/>
          </p:cNvSpPr>
          <p:nvPr>
            <p:ph type="title"/>
          </p:nvPr>
        </p:nvSpPr>
        <p:spPr>
          <a:xfrm>
            <a:off x="684212" y="5046133"/>
            <a:ext cx="2931055" cy="948266"/>
          </a:xfrm>
        </p:spPr>
        <p:txBody>
          <a:bodyPr>
            <a:normAutofit fontScale="90000"/>
          </a:bodyPr>
          <a:lstStyle/>
          <a:p>
            <a:r>
              <a:rPr lang="en-US" dirty="0"/>
              <a:t>SQL - Output</a:t>
            </a:r>
            <a:endParaRPr lang="en-IN" dirty="0"/>
          </a:p>
        </p:txBody>
      </p:sp>
      <p:sp>
        <p:nvSpPr>
          <p:cNvPr id="3" name="Content Placeholder 2">
            <a:extLst>
              <a:ext uri="{FF2B5EF4-FFF2-40B4-BE49-F238E27FC236}">
                <a16:creationId xmlns:a16="http://schemas.microsoft.com/office/drawing/2014/main" id="{77909926-6CE7-0532-1C54-463BE00F37DE}"/>
              </a:ext>
            </a:extLst>
          </p:cNvPr>
          <p:cNvSpPr>
            <a:spLocks noGrp="1"/>
          </p:cNvSpPr>
          <p:nvPr>
            <p:ph idx="1"/>
          </p:nvPr>
        </p:nvSpPr>
        <p:spPr>
          <a:xfrm>
            <a:off x="218545" y="110068"/>
            <a:ext cx="3955521" cy="626534"/>
          </a:xfrm>
        </p:spPr>
        <p:txBody>
          <a:bodyPr>
            <a:normAutofit fontScale="92500" lnSpcReduction="10000"/>
          </a:bodyPr>
          <a:lstStyle/>
          <a:p>
            <a:pPr marL="0" indent="0" algn="ctr">
              <a:buNone/>
            </a:pPr>
            <a:r>
              <a:rPr lang="en-US" b="1" dirty="0">
                <a:solidFill>
                  <a:schemeClr val="accent6"/>
                </a:solidFill>
              </a:rPr>
              <a:t>Percentage Growth rate (All Branches and months)</a:t>
            </a:r>
            <a:endParaRPr lang="en-IN" b="1" dirty="0">
              <a:solidFill>
                <a:schemeClr val="accent6"/>
              </a:solidFill>
            </a:endParaRPr>
          </a:p>
        </p:txBody>
      </p:sp>
      <p:sp>
        <p:nvSpPr>
          <p:cNvPr id="5" name="Content Placeholder 2">
            <a:extLst>
              <a:ext uri="{FF2B5EF4-FFF2-40B4-BE49-F238E27FC236}">
                <a16:creationId xmlns:a16="http://schemas.microsoft.com/office/drawing/2014/main" id="{EFD0F122-8C06-A876-F3E2-C06CE7DE58A6}"/>
              </a:ext>
            </a:extLst>
          </p:cNvPr>
          <p:cNvSpPr txBox="1">
            <a:spLocks/>
          </p:cNvSpPr>
          <p:nvPr/>
        </p:nvSpPr>
        <p:spPr>
          <a:xfrm>
            <a:off x="5662612" y="3234264"/>
            <a:ext cx="3955521" cy="6265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IN" dirty="0"/>
          </a:p>
        </p:txBody>
      </p:sp>
      <p:sp>
        <p:nvSpPr>
          <p:cNvPr id="6" name="Content Placeholder 2">
            <a:extLst>
              <a:ext uri="{FF2B5EF4-FFF2-40B4-BE49-F238E27FC236}">
                <a16:creationId xmlns:a16="http://schemas.microsoft.com/office/drawing/2014/main" id="{543F13C5-5192-7733-54C6-0250BCB788A6}"/>
              </a:ext>
            </a:extLst>
          </p:cNvPr>
          <p:cNvSpPr txBox="1">
            <a:spLocks/>
          </p:cNvSpPr>
          <p:nvPr/>
        </p:nvSpPr>
        <p:spPr>
          <a:xfrm>
            <a:off x="7382936" y="110068"/>
            <a:ext cx="3955521" cy="6265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lnSpc>
                <a:spcPct val="90000"/>
              </a:lnSpc>
              <a:buNone/>
            </a:pPr>
            <a:r>
              <a:rPr lang="en-US" sz="1900" b="1" dirty="0">
                <a:solidFill>
                  <a:schemeClr val="accent6"/>
                </a:solidFill>
              </a:rPr>
              <a:t>Highest Percentage Growth</a:t>
            </a:r>
            <a:endParaRPr lang="en-IN" sz="1900" b="1" dirty="0">
              <a:solidFill>
                <a:schemeClr val="accent6"/>
              </a:solidFill>
            </a:endParaRPr>
          </a:p>
        </p:txBody>
      </p:sp>
      <p:sp>
        <p:nvSpPr>
          <p:cNvPr id="7" name="Content Placeholder 2">
            <a:extLst>
              <a:ext uri="{FF2B5EF4-FFF2-40B4-BE49-F238E27FC236}">
                <a16:creationId xmlns:a16="http://schemas.microsoft.com/office/drawing/2014/main" id="{25D47295-F7E6-F7ED-CD55-6296F569BB82}"/>
              </a:ext>
            </a:extLst>
          </p:cNvPr>
          <p:cNvSpPr txBox="1">
            <a:spLocks/>
          </p:cNvSpPr>
          <p:nvPr/>
        </p:nvSpPr>
        <p:spPr>
          <a:xfrm>
            <a:off x="5332413" y="3124188"/>
            <a:ext cx="3955521" cy="6265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IN" dirty="0"/>
          </a:p>
        </p:txBody>
      </p:sp>
      <p:graphicFrame>
        <p:nvGraphicFramePr>
          <p:cNvPr id="9" name="Chart 8">
            <a:extLst>
              <a:ext uri="{FF2B5EF4-FFF2-40B4-BE49-F238E27FC236}">
                <a16:creationId xmlns:a16="http://schemas.microsoft.com/office/drawing/2014/main" id="{CD1B6719-B9DA-9EC1-5F6C-BF9FB24D0D1E}"/>
              </a:ext>
            </a:extLst>
          </p:cNvPr>
          <p:cNvGraphicFramePr>
            <a:graphicFrameLocks/>
          </p:cNvGraphicFramePr>
          <p:nvPr>
            <p:extLst>
              <p:ext uri="{D42A27DB-BD31-4B8C-83A1-F6EECF244321}">
                <p14:modId xmlns:p14="http://schemas.microsoft.com/office/powerpoint/2010/main" val="1909999975"/>
              </p:ext>
            </p:extLst>
          </p:nvPr>
        </p:nvGraphicFramePr>
        <p:xfrm>
          <a:off x="218545" y="1003830"/>
          <a:ext cx="4909080" cy="29162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FFE4AB46-C861-0D07-E004-7803567CF1C9}"/>
              </a:ext>
            </a:extLst>
          </p:cNvPr>
          <p:cNvGraphicFramePr>
            <a:graphicFrameLocks/>
          </p:cNvGraphicFramePr>
          <p:nvPr>
            <p:extLst>
              <p:ext uri="{D42A27DB-BD31-4B8C-83A1-F6EECF244321}">
                <p14:modId xmlns:p14="http://schemas.microsoft.com/office/powerpoint/2010/main" val="1816657385"/>
              </p:ext>
            </p:extLst>
          </p:nvPr>
        </p:nvGraphicFramePr>
        <p:xfrm>
          <a:off x="5662612" y="1003830"/>
          <a:ext cx="6173787" cy="3043236"/>
        </p:xfrm>
        <a:graphic>
          <a:graphicData uri="http://schemas.openxmlformats.org/drawingml/2006/chart">
            <c:chart xmlns:c="http://schemas.openxmlformats.org/drawingml/2006/chart" xmlns:r="http://schemas.openxmlformats.org/officeDocument/2006/relationships" r:id="rId3"/>
          </a:graphicData>
        </a:graphic>
      </p:graphicFrame>
      <p:pic>
        <p:nvPicPr>
          <p:cNvPr id="12" name="Picture 11">
            <a:extLst>
              <a:ext uri="{FF2B5EF4-FFF2-40B4-BE49-F238E27FC236}">
                <a16:creationId xmlns:a16="http://schemas.microsoft.com/office/drawing/2014/main" id="{09AA9FEF-F553-9D1D-B550-93AD7D646C4D}"/>
              </a:ext>
            </a:extLst>
          </p:cNvPr>
          <p:cNvPicPr>
            <a:picLocks noChangeAspect="1"/>
          </p:cNvPicPr>
          <p:nvPr/>
        </p:nvPicPr>
        <p:blipFill>
          <a:blip r:embed="rId4"/>
          <a:srcRect l="50000" t="75818" r="12014"/>
          <a:stretch/>
        </p:blipFill>
        <p:spPr>
          <a:xfrm>
            <a:off x="4994539" y="4691060"/>
            <a:ext cx="6496182" cy="1400172"/>
          </a:xfrm>
          <a:prstGeom prst="rect">
            <a:avLst/>
          </a:prstGeom>
        </p:spPr>
      </p:pic>
      <p:sp>
        <p:nvSpPr>
          <p:cNvPr id="13" name="Arrow: Right 12">
            <a:extLst>
              <a:ext uri="{FF2B5EF4-FFF2-40B4-BE49-F238E27FC236}">
                <a16:creationId xmlns:a16="http://schemas.microsoft.com/office/drawing/2014/main" id="{AB49CE98-86B7-4F49-AB36-512AAED188FB}"/>
              </a:ext>
            </a:extLst>
          </p:cNvPr>
          <p:cNvSpPr/>
          <p:nvPr/>
        </p:nvSpPr>
        <p:spPr>
          <a:xfrm>
            <a:off x="3615267" y="5325532"/>
            <a:ext cx="1092200" cy="3894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ooter Placeholder 13">
            <a:extLst>
              <a:ext uri="{FF2B5EF4-FFF2-40B4-BE49-F238E27FC236}">
                <a16:creationId xmlns:a16="http://schemas.microsoft.com/office/drawing/2014/main" id="{A6949280-E805-F571-7B2F-F02C1E6C6129}"/>
              </a:ext>
            </a:extLst>
          </p:cNvPr>
          <p:cNvSpPr>
            <a:spLocks noGrp="1"/>
          </p:cNvSpPr>
          <p:nvPr>
            <p:ph type="ftr" sz="quarter" idx="11"/>
          </p:nvPr>
        </p:nvSpPr>
        <p:spPr/>
        <p:txBody>
          <a:bodyPr/>
          <a:lstStyle/>
          <a:p>
            <a:r>
              <a:rPr lang="en-US" dirty="0"/>
              <a:t>Mohammed Numan Suriya (15th_October) </a:t>
            </a:r>
            <a:endParaRPr lang="en-IN" dirty="0"/>
          </a:p>
        </p:txBody>
      </p:sp>
      <p:sp>
        <p:nvSpPr>
          <p:cNvPr id="15" name="Slide Number Placeholder 14">
            <a:extLst>
              <a:ext uri="{FF2B5EF4-FFF2-40B4-BE49-F238E27FC236}">
                <a16:creationId xmlns:a16="http://schemas.microsoft.com/office/drawing/2014/main" id="{EB9A3A31-5FEA-EB5D-83A5-9FD41A5A1205}"/>
              </a:ext>
            </a:extLst>
          </p:cNvPr>
          <p:cNvSpPr>
            <a:spLocks noGrp="1"/>
          </p:cNvSpPr>
          <p:nvPr>
            <p:ph type="sldNum" sz="quarter" idx="12"/>
          </p:nvPr>
        </p:nvSpPr>
        <p:spPr/>
        <p:txBody>
          <a:bodyPr/>
          <a:lstStyle/>
          <a:p>
            <a:fld id="{CA69D899-F073-463E-BDF7-CE55E14125FE}" type="slidenum">
              <a:rPr lang="en-IN" smtClean="0"/>
              <a:t>3</a:t>
            </a:fld>
            <a:endParaRPr lang="en-IN"/>
          </a:p>
        </p:txBody>
      </p:sp>
    </p:spTree>
    <p:extLst>
      <p:ext uri="{BB962C8B-B14F-4D97-AF65-F5344CB8AC3E}">
        <p14:creationId xmlns:p14="http://schemas.microsoft.com/office/powerpoint/2010/main" val="1476632734"/>
      </p:ext>
    </p:extLst>
  </p:cSld>
  <p:clrMapOvr>
    <a:overrideClrMapping bg1="lt1" tx1="dk1" bg2="lt2" tx2="dk2" accent1="accent1" accent2="accent2" accent3="accent3" accent4="accent4" accent5="accent5" accent6="accent6" hlink="hlink" folHlink="folHlink"/>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DBEBF266-113E-8F61-9D93-AF5C5B22E1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0C4300-3ACD-379F-4879-DB83F6EF97CE}"/>
              </a:ext>
            </a:extLst>
          </p:cNvPr>
          <p:cNvSpPr>
            <a:spLocks noGrp="1"/>
          </p:cNvSpPr>
          <p:nvPr>
            <p:ph type="title"/>
          </p:nvPr>
        </p:nvSpPr>
        <p:spPr>
          <a:xfrm>
            <a:off x="0" y="177799"/>
            <a:ext cx="10515600" cy="516709"/>
          </a:xfrm>
        </p:spPr>
        <p:txBody>
          <a:bodyPr>
            <a:normAutofit fontScale="90000"/>
          </a:bodyPr>
          <a:lstStyle/>
          <a:p>
            <a:r>
              <a:rPr lang="en-US" sz="2000" b="1" dirty="0">
                <a:solidFill>
                  <a:schemeClr val="accent2"/>
                </a:solidFill>
              </a:rPr>
              <a:t>Q2. Finding the most profitable product line for each branch</a:t>
            </a:r>
            <a:br>
              <a:rPr lang="en-US" sz="1300" dirty="0">
                <a:latin typeface="Arial" panose="020B0604020202020204" pitchFamily="34" charset="0"/>
                <a:cs typeface="Arial" panose="020B0604020202020204" pitchFamily="34" charset="0"/>
              </a:rPr>
            </a:br>
            <a:br>
              <a:rPr lang="en-US" sz="1300" dirty="0">
                <a:latin typeface="Arial" panose="020B0604020202020204" pitchFamily="34" charset="0"/>
                <a:cs typeface="Arial" panose="020B0604020202020204" pitchFamily="34" charset="0"/>
              </a:rPr>
            </a:br>
            <a:r>
              <a:rPr lang="en-US" sz="1300" b="1" dirty="0">
                <a:solidFill>
                  <a:schemeClr val="tx1">
                    <a:lumMod val="75000"/>
                    <a:lumOff val="25000"/>
                  </a:schemeClr>
                </a:solidFill>
                <a:latin typeface="Arial" panose="020B0604020202020204" pitchFamily="34" charset="0"/>
                <a:cs typeface="Arial" panose="020B0604020202020204" pitchFamily="34" charset="0"/>
              </a:rPr>
              <a:t>Walmart needs to determine which product line contributes the highest profit to each branch. The profit margin should be calculated based on the difference between the gross income and cost of goods sold</a:t>
            </a:r>
            <a:endParaRPr lang="en-IN" dirty="0">
              <a:solidFill>
                <a:schemeClr val="tx1">
                  <a:lumMod val="75000"/>
                  <a:lumOff val="25000"/>
                </a:schemeClr>
              </a:solidFill>
            </a:endParaRPr>
          </a:p>
        </p:txBody>
      </p:sp>
      <p:sp>
        <p:nvSpPr>
          <p:cNvPr id="9" name="Content Placeholder 8">
            <a:extLst>
              <a:ext uri="{FF2B5EF4-FFF2-40B4-BE49-F238E27FC236}">
                <a16:creationId xmlns:a16="http://schemas.microsoft.com/office/drawing/2014/main" id="{A7F5AA6F-536E-3A9F-3823-62406C11239A}"/>
              </a:ext>
            </a:extLst>
          </p:cNvPr>
          <p:cNvSpPr>
            <a:spLocks noGrp="1"/>
          </p:cNvSpPr>
          <p:nvPr>
            <p:ph idx="1"/>
          </p:nvPr>
        </p:nvSpPr>
        <p:spPr>
          <a:xfrm>
            <a:off x="1203142" y="907143"/>
            <a:ext cx="3524794" cy="5660572"/>
          </a:xfrm>
        </p:spPr>
        <p:txBody>
          <a:bodyPr anchor="t">
            <a:normAutofit/>
          </a:bodyPr>
          <a:lstStyle/>
          <a:p>
            <a:pPr marL="0" indent="0">
              <a:buNone/>
            </a:pPr>
            <a:r>
              <a:rPr lang="en-US" sz="1200" b="1" u="sng" dirty="0">
                <a:solidFill>
                  <a:schemeClr val="accent3"/>
                </a:solidFill>
              </a:rPr>
              <a:t>Solution:</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alter table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walmart_sales</a:t>
            </a: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add column profit decimal (10, 2);</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update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walmart_sales</a:t>
            </a: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set profit = cogs-`gross income`;</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WITH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CTE_HighestProfitProduct</a:t>
            </a: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AS (</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SELECT</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Branch,</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`Product line`,</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round(SUM(PROFIT),0) AS TOTAL_PROFIT,</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RANK() OVER (PARTITION BY Branch ORDER BY SUM(PROFIT) DESC) AS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Rank_TOP</a:t>
            </a: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200" b="1" u="sng" dirty="0">
              <a:solidFill>
                <a:schemeClr val="accent3"/>
              </a:solidFill>
            </a:endParaRPr>
          </a:p>
        </p:txBody>
      </p:sp>
      <p:sp>
        <p:nvSpPr>
          <p:cNvPr id="10" name="Content Placeholder 8">
            <a:extLst>
              <a:ext uri="{FF2B5EF4-FFF2-40B4-BE49-F238E27FC236}">
                <a16:creationId xmlns:a16="http://schemas.microsoft.com/office/drawing/2014/main" id="{172DC971-B0DC-3BE2-EE3B-F680CB537B1F}"/>
              </a:ext>
            </a:extLst>
          </p:cNvPr>
          <p:cNvSpPr txBox="1">
            <a:spLocks/>
          </p:cNvSpPr>
          <p:nvPr/>
        </p:nvSpPr>
        <p:spPr>
          <a:xfrm>
            <a:off x="4245428" y="1088571"/>
            <a:ext cx="3524794" cy="5660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sz="1200" b="1" dirty="0"/>
          </a:p>
        </p:txBody>
      </p:sp>
      <p:sp>
        <p:nvSpPr>
          <p:cNvPr id="11" name="Content Placeholder 8">
            <a:extLst>
              <a:ext uri="{FF2B5EF4-FFF2-40B4-BE49-F238E27FC236}">
                <a16:creationId xmlns:a16="http://schemas.microsoft.com/office/drawing/2014/main" id="{171B74C8-20AE-A8CB-8B34-A8FD6937A499}"/>
              </a:ext>
            </a:extLst>
          </p:cNvPr>
          <p:cNvSpPr txBox="1">
            <a:spLocks/>
          </p:cNvSpPr>
          <p:nvPr/>
        </p:nvSpPr>
        <p:spPr>
          <a:xfrm>
            <a:off x="8046720" y="1088570"/>
            <a:ext cx="3524794" cy="5660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sz="1200" b="1" dirty="0"/>
          </a:p>
        </p:txBody>
      </p:sp>
      <p:sp>
        <p:nvSpPr>
          <p:cNvPr id="3" name="Content Placeholder 8">
            <a:extLst>
              <a:ext uri="{FF2B5EF4-FFF2-40B4-BE49-F238E27FC236}">
                <a16:creationId xmlns:a16="http://schemas.microsoft.com/office/drawing/2014/main" id="{80E5351F-0267-D471-5F0E-591AD26C4C3F}"/>
              </a:ext>
            </a:extLst>
          </p:cNvPr>
          <p:cNvSpPr txBox="1">
            <a:spLocks/>
          </p:cNvSpPr>
          <p:nvPr/>
        </p:nvSpPr>
        <p:spPr>
          <a:xfrm>
            <a:off x="5834197" y="907143"/>
            <a:ext cx="4425045" cy="5660572"/>
          </a:xfrm>
          <a:prstGeom prst="rect">
            <a:avLst/>
          </a:prstGeom>
        </p:spPr>
        <p:txBody>
          <a:bodyPr vert="horz" lIns="91440" tIns="45720" rIns="91440" bIns="45720" rtlCol="0" anchor="t">
            <a:normAutofit fontScale="85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914400">
              <a:lnSpc>
                <a:spcPct val="80000"/>
              </a:lnSpc>
              <a:spcBef>
                <a:spcPts val="1000"/>
              </a:spcBef>
              <a:buNone/>
            </a:pPr>
            <a:r>
              <a:rPr lang="en-US" sz="1500" b="1" dirty="0" err="1">
                <a:solidFill>
                  <a:schemeClr val="tx1"/>
                </a:solidFill>
              </a:rPr>
              <a:t>Cont</a:t>
            </a:r>
            <a:endParaRPr lang="en-US" sz="1500" b="1" dirty="0">
              <a:solidFill>
                <a:schemeClr val="tx1"/>
              </a:solidFill>
            </a:endParaRPr>
          </a:p>
          <a:p>
            <a:pPr marL="0" indent="0">
              <a:lnSpc>
                <a:spcPct val="107000"/>
              </a:lnSpc>
              <a:spcAft>
                <a:spcPts val="800"/>
              </a:spcAft>
              <a:buNone/>
            </a:pPr>
            <a:r>
              <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FROM</a:t>
            </a:r>
          </a:p>
          <a:p>
            <a:pPr marL="0" indent="0">
              <a:lnSpc>
                <a:spcPct val="107000"/>
              </a:lnSpc>
              <a:spcAft>
                <a:spcPts val="800"/>
              </a:spcAft>
              <a:buNone/>
            </a:pPr>
            <a:r>
              <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walmart_sales</a:t>
            </a:r>
            <a:endPar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GROUP BY </a:t>
            </a:r>
          </a:p>
          <a:p>
            <a:pPr marL="0" indent="0">
              <a:lnSpc>
                <a:spcPct val="107000"/>
              </a:lnSpc>
              <a:spcAft>
                <a:spcPts val="800"/>
              </a:spcAft>
              <a:buNone/>
            </a:pPr>
            <a:r>
              <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Branch,</a:t>
            </a:r>
          </a:p>
          <a:p>
            <a:pPr marL="0" indent="0">
              <a:lnSpc>
                <a:spcPct val="107000"/>
              </a:lnSpc>
              <a:spcAft>
                <a:spcPts val="800"/>
              </a:spcAft>
              <a:buNone/>
            </a:pPr>
            <a:r>
              <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`Product line`</a:t>
            </a:r>
          </a:p>
          <a:p>
            <a:pPr marL="0" indent="0">
              <a:lnSpc>
                <a:spcPct val="107000"/>
              </a:lnSpc>
              <a:spcAft>
                <a:spcPts val="800"/>
              </a:spcAft>
              <a:buNone/>
            </a:pPr>
            <a:r>
              <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7000"/>
              </a:lnSpc>
              <a:spcAft>
                <a:spcPts val="800"/>
              </a:spcAft>
              <a:buNone/>
            </a:pPr>
            <a:r>
              <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SELECT</a:t>
            </a:r>
          </a:p>
          <a:p>
            <a:pPr marL="0" indent="0">
              <a:lnSpc>
                <a:spcPct val="107000"/>
              </a:lnSpc>
              <a:spcAft>
                <a:spcPts val="800"/>
              </a:spcAft>
              <a:buNone/>
            </a:pPr>
            <a:r>
              <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Branch,</a:t>
            </a:r>
          </a:p>
          <a:p>
            <a:pPr marL="0" indent="0">
              <a:lnSpc>
                <a:spcPct val="107000"/>
              </a:lnSpc>
              <a:spcAft>
                <a:spcPts val="800"/>
              </a:spcAft>
              <a:buNone/>
            </a:pPr>
            <a:r>
              <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`Product line`,</a:t>
            </a:r>
          </a:p>
          <a:p>
            <a:pPr marL="0" indent="0">
              <a:lnSpc>
                <a:spcPct val="107000"/>
              </a:lnSpc>
              <a:spcAft>
                <a:spcPts val="800"/>
              </a:spcAft>
              <a:buNone/>
            </a:pPr>
            <a:r>
              <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TOTAL_PROFIT</a:t>
            </a:r>
          </a:p>
          <a:p>
            <a:pPr marL="0" indent="0">
              <a:lnSpc>
                <a:spcPct val="107000"/>
              </a:lnSpc>
              <a:spcAft>
                <a:spcPts val="800"/>
              </a:spcAft>
              <a:buNone/>
            </a:pPr>
            <a:r>
              <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FROM</a:t>
            </a:r>
          </a:p>
          <a:p>
            <a:pPr marL="0" indent="0">
              <a:lnSpc>
                <a:spcPct val="107000"/>
              </a:lnSpc>
              <a:spcAft>
                <a:spcPts val="800"/>
              </a:spcAft>
              <a:buNone/>
            </a:pPr>
            <a:r>
              <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CTE_HighestProfitProduct</a:t>
            </a:r>
            <a:endPar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WHERE</a:t>
            </a:r>
          </a:p>
          <a:p>
            <a:pPr marL="0" indent="0">
              <a:lnSpc>
                <a:spcPct val="107000"/>
              </a:lnSpc>
              <a:spcAft>
                <a:spcPts val="800"/>
              </a:spcAft>
              <a:buNone/>
            </a:pPr>
            <a:r>
              <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Rank_top</a:t>
            </a:r>
            <a:r>
              <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&lt;2</a:t>
            </a:r>
          </a:p>
          <a:p>
            <a:pPr marL="0" indent="0">
              <a:lnSpc>
                <a:spcPct val="107000"/>
              </a:lnSpc>
              <a:spcAft>
                <a:spcPts val="800"/>
              </a:spcAft>
              <a:buNone/>
            </a:pPr>
            <a:r>
              <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ORDER BY TOTAL_PROFIT DESC;</a:t>
            </a:r>
          </a:p>
          <a:p>
            <a:pPr marL="0" indent="0">
              <a:lnSpc>
                <a:spcPct val="107000"/>
              </a:lnSpc>
              <a:spcAft>
                <a:spcPts val="800"/>
              </a:spcAft>
              <a:buFont typeface="Wingdings 3" panose="05040102010807070707" pitchFamily="18" charset="2"/>
              <a:buNone/>
            </a:pP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buFont typeface="Wingdings 3" panose="05040102010807070707" pitchFamily="18" charset="2"/>
              <a:buNone/>
            </a:pPr>
            <a:endParaRPr lang="en-US" sz="1200" b="1" u="sng" dirty="0">
              <a:solidFill>
                <a:schemeClr val="accent3"/>
              </a:solidFill>
            </a:endParaRPr>
          </a:p>
        </p:txBody>
      </p:sp>
      <p:sp>
        <p:nvSpPr>
          <p:cNvPr id="4" name="Rectangle 3">
            <a:extLst>
              <a:ext uri="{FF2B5EF4-FFF2-40B4-BE49-F238E27FC236}">
                <a16:creationId xmlns:a16="http://schemas.microsoft.com/office/drawing/2014/main" id="{539142A4-EA65-25FD-73D0-FD41DC1283FA}"/>
              </a:ext>
            </a:extLst>
          </p:cNvPr>
          <p:cNvSpPr/>
          <p:nvPr/>
        </p:nvSpPr>
        <p:spPr>
          <a:xfrm>
            <a:off x="620486" y="907144"/>
            <a:ext cx="10951028" cy="5660571"/>
          </a:xfrm>
          <a:prstGeom prst="rect">
            <a:avLst/>
          </a:prstGeom>
          <a:noFill/>
          <a:ln>
            <a:solidFill>
              <a:schemeClr val="accent5">
                <a:lumMod val="75000"/>
              </a:schemeClr>
            </a:solidFill>
            <a:prstDash val="dash"/>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ooter Placeholder 4">
            <a:extLst>
              <a:ext uri="{FF2B5EF4-FFF2-40B4-BE49-F238E27FC236}">
                <a16:creationId xmlns:a16="http://schemas.microsoft.com/office/drawing/2014/main" id="{4A6D95FC-8BA3-10C6-4438-C84D0949C69A}"/>
              </a:ext>
            </a:extLst>
          </p:cNvPr>
          <p:cNvSpPr>
            <a:spLocks noGrp="1"/>
          </p:cNvSpPr>
          <p:nvPr>
            <p:ph type="ftr" sz="quarter" idx="11"/>
          </p:nvPr>
        </p:nvSpPr>
        <p:spPr/>
        <p:txBody>
          <a:bodyPr/>
          <a:lstStyle/>
          <a:p>
            <a:r>
              <a:rPr lang="en-US"/>
              <a:t>Mohammed Numan Suriya (15th_October) </a:t>
            </a:r>
            <a:endParaRPr lang="en-IN"/>
          </a:p>
        </p:txBody>
      </p:sp>
      <p:sp>
        <p:nvSpPr>
          <p:cNvPr id="6" name="Slide Number Placeholder 5">
            <a:extLst>
              <a:ext uri="{FF2B5EF4-FFF2-40B4-BE49-F238E27FC236}">
                <a16:creationId xmlns:a16="http://schemas.microsoft.com/office/drawing/2014/main" id="{B6EBC027-CC61-4D6E-25BE-137F77CDC8EE}"/>
              </a:ext>
            </a:extLst>
          </p:cNvPr>
          <p:cNvSpPr>
            <a:spLocks noGrp="1"/>
          </p:cNvSpPr>
          <p:nvPr>
            <p:ph type="sldNum" sz="quarter" idx="12"/>
          </p:nvPr>
        </p:nvSpPr>
        <p:spPr/>
        <p:txBody>
          <a:bodyPr/>
          <a:lstStyle/>
          <a:p>
            <a:fld id="{CA69D899-F073-463E-BDF7-CE55E14125FE}" type="slidenum">
              <a:rPr lang="en-IN" smtClean="0"/>
              <a:t>4</a:t>
            </a:fld>
            <a:endParaRPr lang="en-IN"/>
          </a:p>
        </p:txBody>
      </p:sp>
    </p:spTree>
    <p:extLst>
      <p:ext uri="{BB962C8B-B14F-4D97-AF65-F5344CB8AC3E}">
        <p14:creationId xmlns:p14="http://schemas.microsoft.com/office/powerpoint/2010/main" val="1174766983"/>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64B28FFC-9D17-2D87-A68F-F224B7B6400B}"/>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876FD2E2-E95F-9B34-1819-B410FE4B35C4}"/>
              </a:ext>
            </a:extLst>
          </p:cNvPr>
          <p:cNvPicPr>
            <a:picLocks noChangeAspect="1"/>
          </p:cNvPicPr>
          <p:nvPr/>
        </p:nvPicPr>
        <p:blipFill>
          <a:blip r:embed="rId2"/>
          <a:srcRect l="50000" t="65803" r="21111" b="6544"/>
          <a:stretch/>
        </p:blipFill>
        <p:spPr>
          <a:xfrm>
            <a:off x="6527800" y="2243667"/>
            <a:ext cx="5316773" cy="1684866"/>
          </a:xfrm>
          <a:prstGeom prst="rect">
            <a:avLst/>
          </a:prstGeom>
        </p:spPr>
      </p:pic>
      <p:sp>
        <p:nvSpPr>
          <p:cNvPr id="2" name="Title 1">
            <a:extLst>
              <a:ext uri="{FF2B5EF4-FFF2-40B4-BE49-F238E27FC236}">
                <a16:creationId xmlns:a16="http://schemas.microsoft.com/office/drawing/2014/main" id="{E0660E78-278B-9908-2073-D711D10CB1B6}"/>
              </a:ext>
            </a:extLst>
          </p:cNvPr>
          <p:cNvSpPr>
            <a:spLocks noGrp="1"/>
          </p:cNvSpPr>
          <p:nvPr>
            <p:ph type="title" idx="4294967295"/>
          </p:nvPr>
        </p:nvSpPr>
        <p:spPr>
          <a:xfrm>
            <a:off x="7310173" y="127001"/>
            <a:ext cx="2930525" cy="947737"/>
          </a:xfrm>
        </p:spPr>
        <p:txBody>
          <a:bodyPr>
            <a:normAutofit fontScale="90000"/>
          </a:bodyPr>
          <a:lstStyle/>
          <a:p>
            <a:r>
              <a:rPr lang="en-US" dirty="0"/>
              <a:t>SQL - Output</a:t>
            </a:r>
            <a:endParaRPr lang="en-IN" dirty="0"/>
          </a:p>
        </p:txBody>
      </p:sp>
      <p:sp>
        <p:nvSpPr>
          <p:cNvPr id="5" name="Content Placeholder 2">
            <a:extLst>
              <a:ext uri="{FF2B5EF4-FFF2-40B4-BE49-F238E27FC236}">
                <a16:creationId xmlns:a16="http://schemas.microsoft.com/office/drawing/2014/main" id="{7FE8D2DF-4E53-F9F6-B0C3-008A3805DADF}"/>
              </a:ext>
            </a:extLst>
          </p:cNvPr>
          <p:cNvSpPr txBox="1">
            <a:spLocks/>
          </p:cNvSpPr>
          <p:nvPr/>
        </p:nvSpPr>
        <p:spPr>
          <a:xfrm>
            <a:off x="5662612" y="3234264"/>
            <a:ext cx="3955521" cy="6265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IN" dirty="0"/>
          </a:p>
        </p:txBody>
      </p:sp>
      <p:sp>
        <p:nvSpPr>
          <p:cNvPr id="7" name="Content Placeholder 2">
            <a:extLst>
              <a:ext uri="{FF2B5EF4-FFF2-40B4-BE49-F238E27FC236}">
                <a16:creationId xmlns:a16="http://schemas.microsoft.com/office/drawing/2014/main" id="{00BD87AB-A7FC-174E-DCCF-3FBC48DC9E3D}"/>
              </a:ext>
            </a:extLst>
          </p:cNvPr>
          <p:cNvSpPr txBox="1">
            <a:spLocks/>
          </p:cNvSpPr>
          <p:nvPr/>
        </p:nvSpPr>
        <p:spPr>
          <a:xfrm>
            <a:off x="5332413" y="3124188"/>
            <a:ext cx="3955521" cy="6265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IN" dirty="0"/>
          </a:p>
        </p:txBody>
      </p:sp>
      <p:sp>
        <p:nvSpPr>
          <p:cNvPr id="13" name="Arrow: Right 12">
            <a:extLst>
              <a:ext uri="{FF2B5EF4-FFF2-40B4-BE49-F238E27FC236}">
                <a16:creationId xmlns:a16="http://schemas.microsoft.com/office/drawing/2014/main" id="{0F37A6C3-1AF6-2C56-C9FB-CE9F51DAEA05}"/>
              </a:ext>
            </a:extLst>
          </p:cNvPr>
          <p:cNvSpPr/>
          <p:nvPr/>
        </p:nvSpPr>
        <p:spPr>
          <a:xfrm rot="5400000">
            <a:off x="8087518" y="1214967"/>
            <a:ext cx="1092200" cy="3894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Chart 3">
            <a:extLst>
              <a:ext uri="{FF2B5EF4-FFF2-40B4-BE49-F238E27FC236}">
                <a16:creationId xmlns:a16="http://schemas.microsoft.com/office/drawing/2014/main" id="{30948D8B-F308-A849-01E2-AEA27EE2E7E6}"/>
              </a:ext>
            </a:extLst>
          </p:cNvPr>
          <p:cNvGraphicFramePr>
            <a:graphicFrameLocks/>
          </p:cNvGraphicFramePr>
          <p:nvPr>
            <p:extLst>
              <p:ext uri="{D42A27DB-BD31-4B8C-83A1-F6EECF244321}">
                <p14:modId xmlns:p14="http://schemas.microsoft.com/office/powerpoint/2010/main" val="1923674208"/>
              </p:ext>
            </p:extLst>
          </p:nvPr>
        </p:nvGraphicFramePr>
        <p:xfrm>
          <a:off x="254528" y="1418154"/>
          <a:ext cx="5841472" cy="3412067"/>
        </p:xfrm>
        <a:graphic>
          <a:graphicData uri="http://schemas.openxmlformats.org/drawingml/2006/chart">
            <c:chart xmlns:c="http://schemas.openxmlformats.org/drawingml/2006/chart" xmlns:r="http://schemas.openxmlformats.org/officeDocument/2006/relationships" r:id="rId3"/>
          </a:graphicData>
        </a:graphic>
      </p:graphicFrame>
      <p:sp>
        <p:nvSpPr>
          <p:cNvPr id="14" name="Content Placeholder 2">
            <a:extLst>
              <a:ext uri="{FF2B5EF4-FFF2-40B4-BE49-F238E27FC236}">
                <a16:creationId xmlns:a16="http://schemas.microsoft.com/office/drawing/2014/main" id="{EABBEAE3-A58C-1625-6BAE-3621654CC9DF}"/>
              </a:ext>
            </a:extLst>
          </p:cNvPr>
          <p:cNvSpPr txBox="1">
            <a:spLocks/>
          </p:cNvSpPr>
          <p:nvPr/>
        </p:nvSpPr>
        <p:spPr>
          <a:xfrm>
            <a:off x="926307" y="355601"/>
            <a:ext cx="3955521" cy="626534"/>
          </a:xfrm>
          <a:prstGeom prst="rect">
            <a:avLst/>
          </a:prstGeom>
        </p:spPr>
        <p:txBody>
          <a:bodyPr>
            <a:normAutofit fontScale="925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None/>
            </a:pPr>
            <a:r>
              <a:rPr lang="en-US" sz="1900" b="1" dirty="0">
                <a:solidFill>
                  <a:schemeClr val="accent6"/>
                </a:solidFill>
              </a:rPr>
              <a:t>Product line and branch with highest profits</a:t>
            </a:r>
            <a:endParaRPr lang="en-IN" sz="1900" b="1" dirty="0">
              <a:solidFill>
                <a:schemeClr val="accent6"/>
              </a:solidFill>
            </a:endParaRPr>
          </a:p>
        </p:txBody>
      </p:sp>
      <p:sp>
        <p:nvSpPr>
          <p:cNvPr id="17" name="Footer Placeholder 16">
            <a:extLst>
              <a:ext uri="{FF2B5EF4-FFF2-40B4-BE49-F238E27FC236}">
                <a16:creationId xmlns:a16="http://schemas.microsoft.com/office/drawing/2014/main" id="{9298254E-A4AA-A88F-2C5B-142FD179821E}"/>
              </a:ext>
            </a:extLst>
          </p:cNvPr>
          <p:cNvSpPr>
            <a:spLocks noGrp="1"/>
          </p:cNvSpPr>
          <p:nvPr>
            <p:ph type="ftr" sz="quarter" idx="11"/>
          </p:nvPr>
        </p:nvSpPr>
        <p:spPr/>
        <p:txBody>
          <a:bodyPr/>
          <a:lstStyle/>
          <a:p>
            <a:r>
              <a:rPr lang="en-US"/>
              <a:t>Mohammed Numan Suriya (15th_October) </a:t>
            </a:r>
            <a:endParaRPr lang="en-IN"/>
          </a:p>
        </p:txBody>
      </p:sp>
      <p:sp>
        <p:nvSpPr>
          <p:cNvPr id="18" name="Slide Number Placeholder 17">
            <a:extLst>
              <a:ext uri="{FF2B5EF4-FFF2-40B4-BE49-F238E27FC236}">
                <a16:creationId xmlns:a16="http://schemas.microsoft.com/office/drawing/2014/main" id="{E854D926-F571-DA96-8E95-30FFF0A7C240}"/>
              </a:ext>
            </a:extLst>
          </p:cNvPr>
          <p:cNvSpPr>
            <a:spLocks noGrp="1"/>
          </p:cNvSpPr>
          <p:nvPr>
            <p:ph type="sldNum" sz="quarter" idx="12"/>
          </p:nvPr>
        </p:nvSpPr>
        <p:spPr/>
        <p:txBody>
          <a:bodyPr/>
          <a:lstStyle/>
          <a:p>
            <a:fld id="{CA69D899-F073-463E-BDF7-CE55E14125FE}" type="slidenum">
              <a:rPr lang="en-IN" smtClean="0"/>
              <a:t>5</a:t>
            </a:fld>
            <a:endParaRPr lang="en-IN"/>
          </a:p>
        </p:txBody>
      </p:sp>
    </p:spTree>
    <p:extLst>
      <p:ext uri="{BB962C8B-B14F-4D97-AF65-F5344CB8AC3E}">
        <p14:creationId xmlns:p14="http://schemas.microsoft.com/office/powerpoint/2010/main" val="658456628"/>
      </p:ext>
    </p:extLst>
  </p:cSld>
  <p:clrMapOvr>
    <a:overrideClrMapping bg1="lt1" tx1="dk1" bg2="lt2" tx2="dk2" accent1="accent1" accent2="accent2" accent3="accent3" accent4="accent4" accent5="accent5" accent6="accent6" hlink="hlink" folHlink="folHlink"/>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55C236C6-A38F-C17E-B450-5502534E1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995FFA-9F76-D79C-8298-B6985E07B6AF}"/>
              </a:ext>
            </a:extLst>
          </p:cNvPr>
          <p:cNvSpPr>
            <a:spLocks noGrp="1"/>
          </p:cNvSpPr>
          <p:nvPr>
            <p:ph type="title"/>
          </p:nvPr>
        </p:nvSpPr>
        <p:spPr>
          <a:xfrm>
            <a:off x="0" y="177799"/>
            <a:ext cx="10515600" cy="516709"/>
          </a:xfrm>
        </p:spPr>
        <p:txBody>
          <a:bodyPr>
            <a:normAutofit fontScale="90000"/>
          </a:bodyPr>
          <a:lstStyle/>
          <a:p>
            <a:r>
              <a:rPr lang="en-US" sz="2000" b="1" dirty="0">
                <a:solidFill>
                  <a:schemeClr val="accent2"/>
                </a:solidFill>
              </a:rPr>
              <a:t>Q3. analyzing customer segmentation based on spending</a:t>
            </a:r>
            <a:br>
              <a:rPr lang="en-US" sz="1300" dirty="0">
                <a:latin typeface="Arial" panose="020B0604020202020204" pitchFamily="34" charset="0"/>
                <a:cs typeface="Arial" panose="020B0604020202020204" pitchFamily="34" charset="0"/>
              </a:rPr>
            </a:br>
            <a:br>
              <a:rPr lang="en-US" sz="1300" dirty="0">
                <a:latin typeface="Arial" panose="020B0604020202020204" pitchFamily="34" charset="0"/>
                <a:cs typeface="Arial" panose="020B0604020202020204" pitchFamily="34" charset="0"/>
              </a:rPr>
            </a:br>
            <a:r>
              <a:rPr lang="en-US" sz="1300" b="1" dirty="0">
                <a:solidFill>
                  <a:schemeClr val="tx1">
                    <a:lumMod val="75000"/>
                    <a:lumOff val="25000"/>
                  </a:schemeClr>
                </a:solidFill>
                <a:latin typeface="Arial" panose="020B0604020202020204" pitchFamily="34" charset="0"/>
                <a:cs typeface="Arial" panose="020B0604020202020204" pitchFamily="34" charset="0"/>
              </a:rPr>
              <a:t>Walmart wants to segment customers based on their average spending behavior. Classify customers into three tiers: high, medium and low spenders based on their total purchase amounts</a:t>
            </a:r>
            <a:endParaRPr lang="en-IN" dirty="0">
              <a:solidFill>
                <a:schemeClr val="tx1">
                  <a:lumMod val="75000"/>
                  <a:lumOff val="25000"/>
                </a:schemeClr>
              </a:solidFill>
            </a:endParaRPr>
          </a:p>
        </p:txBody>
      </p:sp>
      <p:sp>
        <p:nvSpPr>
          <p:cNvPr id="9" name="Content Placeholder 8">
            <a:extLst>
              <a:ext uri="{FF2B5EF4-FFF2-40B4-BE49-F238E27FC236}">
                <a16:creationId xmlns:a16="http://schemas.microsoft.com/office/drawing/2014/main" id="{B60CAAAE-8492-8706-1DCB-F8B969FF8564}"/>
              </a:ext>
            </a:extLst>
          </p:cNvPr>
          <p:cNvSpPr>
            <a:spLocks noGrp="1"/>
          </p:cNvSpPr>
          <p:nvPr>
            <p:ph idx="1"/>
          </p:nvPr>
        </p:nvSpPr>
        <p:spPr>
          <a:xfrm>
            <a:off x="1203142" y="907143"/>
            <a:ext cx="3524794" cy="5660572"/>
          </a:xfrm>
        </p:spPr>
        <p:txBody>
          <a:bodyPr anchor="t">
            <a:normAutofit/>
          </a:bodyPr>
          <a:lstStyle/>
          <a:p>
            <a:pPr marL="0" indent="0">
              <a:buNone/>
            </a:pPr>
            <a:r>
              <a:rPr lang="en-US" sz="1200" b="1" u="sng" dirty="0">
                <a:solidFill>
                  <a:schemeClr val="accent3"/>
                </a:solidFill>
              </a:rPr>
              <a:t>Solution:</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with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mincte</a:t>
            </a: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as (</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SELECT</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`Customer ID`, </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round(sum(total),0) as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total_Sales</a:t>
            </a: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FROM</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WALMART_SALES</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group by `Customer ID`</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07000"/>
              </a:lnSpc>
              <a:spcAft>
                <a:spcPts val="800"/>
              </a:spcAft>
              <a:buNone/>
            </a:pP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200" b="1" u="sng" dirty="0">
              <a:solidFill>
                <a:schemeClr val="accent3"/>
              </a:solidFill>
            </a:endParaRPr>
          </a:p>
        </p:txBody>
      </p:sp>
      <p:sp>
        <p:nvSpPr>
          <p:cNvPr id="10" name="Content Placeholder 8">
            <a:extLst>
              <a:ext uri="{FF2B5EF4-FFF2-40B4-BE49-F238E27FC236}">
                <a16:creationId xmlns:a16="http://schemas.microsoft.com/office/drawing/2014/main" id="{E4ABFC6A-897F-56D6-CEB5-086BB924539D}"/>
              </a:ext>
            </a:extLst>
          </p:cNvPr>
          <p:cNvSpPr txBox="1">
            <a:spLocks/>
          </p:cNvSpPr>
          <p:nvPr/>
        </p:nvSpPr>
        <p:spPr>
          <a:xfrm>
            <a:off x="4727936" y="1088570"/>
            <a:ext cx="3524794" cy="5660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sz="1200" b="1" dirty="0"/>
          </a:p>
        </p:txBody>
      </p:sp>
      <p:sp>
        <p:nvSpPr>
          <p:cNvPr id="11" name="Content Placeholder 8">
            <a:extLst>
              <a:ext uri="{FF2B5EF4-FFF2-40B4-BE49-F238E27FC236}">
                <a16:creationId xmlns:a16="http://schemas.microsoft.com/office/drawing/2014/main" id="{3A63064F-FD86-80B9-A53A-FF36A6299746}"/>
              </a:ext>
            </a:extLst>
          </p:cNvPr>
          <p:cNvSpPr txBox="1">
            <a:spLocks/>
          </p:cNvSpPr>
          <p:nvPr/>
        </p:nvSpPr>
        <p:spPr>
          <a:xfrm>
            <a:off x="8046720" y="1088570"/>
            <a:ext cx="3524794" cy="5660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sz="1200" b="1" dirty="0"/>
          </a:p>
        </p:txBody>
      </p:sp>
      <p:sp>
        <p:nvSpPr>
          <p:cNvPr id="3" name="Content Placeholder 8">
            <a:extLst>
              <a:ext uri="{FF2B5EF4-FFF2-40B4-BE49-F238E27FC236}">
                <a16:creationId xmlns:a16="http://schemas.microsoft.com/office/drawing/2014/main" id="{7E3C86F9-1552-1F8B-FA3A-9655DFE3613C}"/>
              </a:ext>
            </a:extLst>
          </p:cNvPr>
          <p:cNvSpPr txBox="1">
            <a:spLocks/>
          </p:cNvSpPr>
          <p:nvPr/>
        </p:nvSpPr>
        <p:spPr>
          <a:xfrm>
            <a:off x="5834197" y="907143"/>
            <a:ext cx="4425045" cy="566057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914400">
              <a:lnSpc>
                <a:spcPct val="80000"/>
              </a:lnSpc>
              <a:spcBef>
                <a:spcPts val="1000"/>
              </a:spcBef>
              <a:buNone/>
            </a:pPr>
            <a:r>
              <a:rPr lang="en-US" sz="1500" b="1" dirty="0" err="1">
                <a:solidFill>
                  <a:schemeClr val="tx1"/>
                </a:solidFill>
              </a:rPr>
              <a:t>Cont</a:t>
            </a:r>
            <a:endParaRPr lang="en-US" sz="1500" b="1" dirty="0">
              <a:solidFill>
                <a:schemeClr val="tx1"/>
              </a:solidFill>
            </a:endParaRP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select `Customer ID`,</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case</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when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total_sales</a:t>
            </a: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&lt;21531 then 'Low Spender'</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when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total_Sales</a:t>
            </a: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between 21532 and 24000 then 'Medium Spender'</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else 'High Spender'</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end as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Spender_category</a:t>
            </a: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from </a:t>
            </a:r>
          </a:p>
          <a:p>
            <a:pPr marL="0" indent="0">
              <a:lnSpc>
                <a:spcPct val="107000"/>
              </a:lnSpc>
              <a:spcAft>
                <a:spcPts val="800"/>
              </a:spcAft>
              <a:buNone/>
            </a:pP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mincte</a:t>
            </a: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order by</a:t>
            </a:r>
          </a:p>
          <a:p>
            <a:pPr marL="0" indent="0">
              <a:lnSpc>
                <a:spcPct val="107000"/>
              </a:lnSpc>
              <a:spcAft>
                <a:spcPts val="800"/>
              </a:spcAft>
              <a:buNone/>
            </a:pP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IN" sz="1600" kern="100" dirty="0" err="1">
                <a:solidFill>
                  <a:schemeClr val="tx1"/>
                </a:solidFill>
                <a:latin typeface="Calibri" panose="020F0502020204030204" pitchFamily="34" charset="0"/>
                <a:ea typeface="Calibri" panose="020F0502020204030204" pitchFamily="34" charset="0"/>
                <a:cs typeface="Times New Roman" panose="02020603050405020304" pitchFamily="18" charset="0"/>
              </a:rPr>
              <a:t>spender_category</a:t>
            </a:r>
            <a:r>
              <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07000"/>
              </a:lnSpc>
              <a:spcAft>
                <a:spcPts val="800"/>
              </a:spcAft>
              <a:buFont typeface="Wingdings 3" panose="05040102010807070707" pitchFamily="18" charset="2"/>
              <a:buNone/>
            </a:pP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buFont typeface="Wingdings 3" panose="05040102010807070707" pitchFamily="18" charset="2"/>
              <a:buNone/>
            </a:pPr>
            <a:endParaRPr lang="en-US" sz="1200" b="1" u="sng" dirty="0">
              <a:solidFill>
                <a:schemeClr val="accent3"/>
              </a:solidFill>
            </a:endParaRPr>
          </a:p>
        </p:txBody>
      </p:sp>
      <p:sp>
        <p:nvSpPr>
          <p:cNvPr id="4" name="Rectangle 3">
            <a:extLst>
              <a:ext uri="{FF2B5EF4-FFF2-40B4-BE49-F238E27FC236}">
                <a16:creationId xmlns:a16="http://schemas.microsoft.com/office/drawing/2014/main" id="{B3978FD3-F322-EDD7-7A33-5D540F876F12}"/>
              </a:ext>
            </a:extLst>
          </p:cNvPr>
          <p:cNvSpPr/>
          <p:nvPr/>
        </p:nvSpPr>
        <p:spPr>
          <a:xfrm>
            <a:off x="620486" y="907144"/>
            <a:ext cx="10951028" cy="5660571"/>
          </a:xfrm>
          <a:prstGeom prst="rect">
            <a:avLst/>
          </a:prstGeom>
          <a:noFill/>
          <a:ln>
            <a:solidFill>
              <a:schemeClr val="accent5">
                <a:lumMod val="75000"/>
              </a:schemeClr>
            </a:solidFill>
            <a:prstDash val="dash"/>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ooter Placeholder 4">
            <a:extLst>
              <a:ext uri="{FF2B5EF4-FFF2-40B4-BE49-F238E27FC236}">
                <a16:creationId xmlns:a16="http://schemas.microsoft.com/office/drawing/2014/main" id="{46BDAE62-6115-9DC3-B9FC-73E7041EF77A}"/>
              </a:ext>
            </a:extLst>
          </p:cNvPr>
          <p:cNvSpPr>
            <a:spLocks noGrp="1"/>
          </p:cNvSpPr>
          <p:nvPr>
            <p:ph type="ftr" sz="quarter" idx="11"/>
          </p:nvPr>
        </p:nvSpPr>
        <p:spPr/>
        <p:txBody>
          <a:bodyPr/>
          <a:lstStyle/>
          <a:p>
            <a:r>
              <a:rPr lang="en-US"/>
              <a:t>Mohammed Numan Suriya (15th_October) </a:t>
            </a:r>
            <a:endParaRPr lang="en-IN"/>
          </a:p>
        </p:txBody>
      </p:sp>
      <p:sp>
        <p:nvSpPr>
          <p:cNvPr id="6" name="Slide Number Placeholder 5">
            <a:extLst>
              <a:ext uri="{FF2B5EF4-FFF2-40B4-BE49-F238E27FC236}">
                <a16:creationId xmlns:a16="http://schemas.microsoft.com/office/drawing/2014/main" id="{BAD39C67-FF20-9714-36DA-90DDEE53EDC3}"/>
              </a:ext>
            </a:extLst>
          </p:cNvPr>
          <p:cNvSpPr>
            <a:spLocks noGrp="1"/>
          </p:cNvSpPr>
          <p:nvPr>
            <p:ph type="sldNum" sz="quarter" idx="12"/>
          </p:nvPr>
        </p:nvSpPr>
        <p:spPr/>
        <p:txBody>
          <a:bodyPr/>
          <a:lstStyle/>
          <a:p>
            <a:fld id="{CA69D899-F073-463E-BDF7-CE55E14125FE}" type="slidenum">
              <a:rPr lang="en-IN" smtClean="0"/>
              <a:t>6</a:t>
            </a:fld>
            <a:endParaRPr lang="en-IN"/>
          </a:p>
        </p:txBody>
      </p:sp>
    </p:spTree>
    <p:extLst>
      <p:ext uri="{BB962C8B-B14F-4D97-AF65-F5344CB8AC3E}">
        <p14:creationId xmlns:p14="http://schemas.microsoft.com/office/powerpoint/2010/main" val="3857847977"/>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C11A6295-AD89-A3C9-4108-9D401D9646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F3913-8949-DA68-2B67-8C6A9BD0C685}"/>
              </a:ext>
            </a:extLst>
          </p:cNvPr>
          <p:cNvSpPr>
            <a:spLocks noGrp="1"/>
          </p:cNvSpPr>
          <p:nvPr>
            <p:ph type="title" idx="4294967295"/>
          </p:nvPr>
        </p:nvSpPr>
        <p:spPr>
          <a:xfrm>
            <a:off x="7310173" y="127001"/>
            <a:ext cx="2930525" cy="947737"/>
          </a:xfrm>
        </p:spPr>
        <p:txBody>
          <a:bodyPr>
            <a:normAutofit fontScale="90000"/>
          </a:bodyPr>
          <a:lstStyle/>
          <a:p>
            <a:r>
              <a:rPr lang="en-US" dirty="0"/>
              <a:t>SQL - Output</a:t>
            </a:r>
            <a:endParaRPr lang="en-IN" dirty="0"/>
          </a:p>
        </p:txBody>
      </p:sp>
      <p:sp>
        <p:nvSpPr>
          <p:cNvPr id="5" name="Content Placeholder 2">
            <a:extLst>
              <a:ext uri="{FF2B5EF4-FFF2-40B4-BE49-F238E27FC236}">
                <a16:creationId xmlns:a16="http://schemas.microsoft.com/office/drawing/2014/main" id="{1B36C1B3-2B36-68E2-5585-57E3DFF94F19}"/>
              </a:ext>
            </a:extLst>
          </p:cNvPr>
          <p:cNvSpPr txBox="1">
            <a:spLocks/>
          </p:cNvSpPr>
          <p:nvPr/>
        </p:nvSpPr>
        <p:spPr>
          <a:xfrm>
            <a:off x="5662612" y="3234264"/>
            <a:ext cx="3955521" cy="6265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IN" dirty="0"/>
          </a:p>
        </p:txBody>
      </p:sp>
      <p:sp>
        <p:nvSpPr>
          <p:cNvPr id="7" name="Content Placeholder 2">
            <a:extLst>
              <a:ext uri="{FF2B5EF4-FFF2-40B4-BE49-F238E27FC236}">
                <a16:creationId xmlns:a16="http://schemas.microsoft.com/office/drawing/2014/main" id="{F5E34037-0A85-8BBE-2258-C4492AD2ECC4}"/>
              </a:ext>
            </a:extLst>
          </p:cNvPr>
          <p:cNvSpPr txBox="1">
            <a:spLocks/>
          </p:cNvSpPr>
          <p:nvPr/>
        </p:nvSpPr>
        <p:spPr>
          <a:xfrm>
            <a:off x="5332413" y="3124188"/>
            <a:ext cx="3955521" cy="6265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IN" dirty="0"/>
          </a:p>
        </p:txBody>
      </p:sp>
      <p:sp>
        <p:nvSpPr>
          <p:cNvPr id="13" name="Arrow: Right 12">
            <a:extLst>
              <a:ext uri="{FF2B5EF4-FFF2-40B4-BE49-F238E27FC236}">
                <a16:creationId xmlns:a16="http://schemas.microsoft.com/office/drawing/2014/main" id="{2DDA9537-9EF5-30AB-CED1-F30318BD3EBE}"/>
              </a:ext>
            </a:extLst>
          </p:cNvPr>
          <p:cNvSpPr/>
          <p:nvPr/>
        </p:nvSpPr>
        <p:spPr>
          <a:xfrm rot="5400000">
            <a:off x="8652570" y="1324501"/>
            <a:ext cx="1092200" cy="38946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Content Placeholder 2">
            <a:extLst>
              <a:ext uri="{FF2B5EF4-FFF2-40B4-BE49-F238E27FC236}">
                <a16:creationId xmlns:a16="http://schemas.microsoft.com/office/drawing/2014/main" id="{0A9BDDCB-9F27-7BD7-86BA-687CE1E50D8B}"/>
              </a:ext>
            </a:extLst>
          </p:cNvPr>
          <p:cNvSpPr txBox="1">
            <a:spLocks/>
          </p:cNvSpPr>
          <p:nvPr/>
        </p:nvSpPr>
        <p:spPr>
          <a:xfrm>
            <a:off x="926307" y="355601"/>
            <a:ext cx="3955521" cy="626534"/>
          </a:xfrm>
          <a:prstGeom prst="rect">
            <a:avLst/>
          </a:prstGeom>
        </p:spPr>
        <p:txBody>
          <a:bodyPr>
            <a:normAutofit fontScale="925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None/>
            </a:pPr>
            <a:r>
              <a:rPr lang="en-US" sz="1900" b="1" dirty="0">
                <a:solidFill>
                  <a:schemeClr val="accent6"/>
                </a:solidFill>
              </a:rPr>
              <a:t>Count of </a:t>
            </a:r>
            <a:r>
              <a:rPr lang="en-US" sz="1900" b="1" dirty="0" err="1">
                <a:solidFill>
                  <a:schemeClr val="accent6"/>
                </a:solidFill>
              </a:rPr>
              <a:t>CustomerID</a:t>
            </a:r>
            <a:r>
              <a:rPr lang="en-US" sz="1900" b="1" dirty="0">
                <a:solidFill>
                  <a:schemeClr val="accent6"/>
                </a:solidFill>
              </a:rPr>
              <a:t> by Spender Category</a:t>
            </a:r>
            <a:endParaRPr lang="en-IN" sz="1900" b="1" dirty="0">
              <a:solidFill>
                <a:schemeClr val="accent6"/>
              </a:solidFill>
            </a:endParaRPr>
          </a:p>
        </p:txBody>
      </p:sp>
      <p:graphicFrame>
        <p:nvGraphicFramePr>
          <p:cNvPr id="3" name="Chart 2">
            <a:extLst>
              <a:ext uri="{FF2B5EF4-FFF2-40B4-BE49-F238E27FC236}">
                <a16:creationId xmlns:a16="http://schemas.microsoft.com/office/drawing/2014/main" id="{7A275957-A1BD-EE13-3004-BCDF8B966614}"/>
              </a:ext>
            </a:extLst>
          </p:cNvPr>
          <p:cNvGraphicFramePr>
            <a:graphicFrameLocks/>
          </p:cNvGraphicFramePr>
          <p:nvPr>
            <p:extLst>
              <p:ext uri="{D42A27DB-BD31-4B8C-83A1-F6EECF244321}">
                <p14:modId xmlns:p14="http://schemas.microsoft.com/office/powerpoint/2010/main" val="1972460089"/>
              </p:ext>
            </p:extLst>
          </p:nvPr>
        </p:nvGraphicFramePr>
        <p:xfrm>
          <a:off x="430213" y="1409699"/>
          <a:ext cx="5140853" cy="2916767"/>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7">
            <a:extLst>
              <a:ext uri="{FF2B5EF4-FFF2-40B4-BE49-F238E27FC236}">
                <a16:creationId xmlns:a16="http://schemas.microsoft.com/office/drawing/2014/main" id="{FB0212B8-A8EB-8509-05E6-8B17A0FF6D82}"/>
              </a:ext>
            </a:extLst>
          </p:cNvPr>
          <p:cNvPicPr>
            <a:picLocks noChangeAspect="1"/>
          </p:cNvPicPr>
          <p:nvPr/>
        </p:nvPicPr>
        <p:blipFill>
          <a:blip r:embed="rId3"/>
          <a:srcRect l="50000" t="52223" r="20069" b="4073"/>
          <a:stretch/>
        </p:blipFill>
        <p:spPr>
          <a:xfrm>
            <a:off x="6561668" y="2243668"/>
            <a:ext cx="5274006" cy="2743200"/>
          </a:xfrm>
          <a:prstGeom prst="rect">
            <a:avLst/>
          </a:prstGeom>
        </p:spPr>
      </p:pic>
      <p:sp>
        <p:nvSpPr>
          <p:cNvPr id="9" name="Footer Placeholder 8">
            <a:extLst>
              <a:ext uri="{FF2B5EF4-FFF2-40B4-BE49-F238E27FC236}">
                <a16:creationId xmlns:a16="http://schemas.microsoft.com/office/drawing/2014/main" id="{C4565682-2734-1718-9B5F-B53402BF3F28}"/>
              </a:ext>
            </a:extLst>
          </p:cNvPr>
          <p:cNvSpPr>
            <a:spLocks noGrp="1"/>
          </p:cNvSpPr>
          <p:nvPr>
            <p:ph type="ftr" sz="quarter" idx="11"/>
          </p:nvPr>
        </p:nvSpPr>
        <p:spPr/>
        <p:txBody>
          <a:bodyPr/>
          <a:lstStyle/>
          <a:p>
            <a:r>
              <a:rPr lang="en-US" dirty="0"/>
              <a:t>Mohammed Numan Suriya (15th_October) </a:t>
            </a:r>
            <a:endParaRPr lang="en-IN" dirty="0"/>
          </a:p>
        </p:txBody>
      </p:sp>
      <p:sp>
        <p:nvSpPr>
          <p:cNvPr id="10" name="Slide Number Placeholder 9">
            <a:extLst>
              <a:ext uri="{FF2B5EF4-FFF2-40B4-BE49-F238E27FC236}">
                <a16:creationId xmlns:a16="http://schemas.microsoft.com/office/drawing/2014/main" id="{69BF5D70-5DA0-B57A-8308-1842E7724008}"/>
              </a:ext>
            </a:extLst>
          </p:cNvPr>
          <p:cNvSpPr>
            <a:spLocks noGrp="1"/>
          </p:cNvSpPr>
          <p:nvPr>
            <p:ph type="sldNum" sz="quarter" idx="12"/>
          </p:nvPr>
        </p:nvSpPr>
        <p:spPr/>
        <p:txBody>
          <a:bodyPr/>
          <a:lstStyle/>
          <a:p>
            <a:fld id="{CA69D899-F073-463E-BDF7-CE55E14125FE}" type="slidenum">
              <a:rPr lang="en-IN" smtClean="0"/>
              <a:t>7</a:t>
            </a:fld>
            <a:endParaRPr lang="en-IN"/>
          </a:p>
        </p:txBody>
      </p:sp>
    </p:spTree>
    <p:extLst>
      <p:ext uri="{BB962C8B-B14F-4D97-AF65-F5344CB8AC3E}">
        <p14:creationId xmlns:p14="http://schemas.microsoft.com/office/powerpoint/2010/main" val="2079187670"/>
      </p:ext>
    </p:extLst>
  </p:cSld>
  <p:clrMapOvr>
    <a:overrideClrMapping bg1="lt1" tx1="dk1" bg2="lt2" tx2="dk2" accent1="accent1" accent2="accent2" accent3="accent3" accent4="accent4" accent5="accent5" accent6="accent6" hlink="hlink" folHlink="folHlink"/>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0DDD89E8-1745-48BD-E2E0-58E1D0B85D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A1EAAD-B64A-E685-AE90-4826AEF076C5}"/>
              </a:ext>
            </a:extLst>
          </p:cNvPr>
          <p:cNvSpPr>
            <a:spLocks noGrp="1"/>
          </p:cNvSpPr>
          <p:nvPr>
            <p:ph type="title"/>
          </p:nvPr>
        </p:nvSpPr>
        <p:spPr>
          <a:xfrm>
            <a:off x="0" y="177799"/>
            <a:ext cx="10515600" cy="516709"/>
          </a:xfrm>
        </p:spPr>
        <p:txBody>
          <a:bodyPr>
            <a:normAutofit fontScale="90000"/>
          </a:bodyPr>
          <a:lstStyle/>
          <a:p>
            <a:r>
              <a:rPr lang="en-US" sz="2000" b="1" dirty="0">
                <a:solidFill>
                  <a:schemeClr val="accent2"/>
                </a:solidFill>
              </a:rPr>
              <a:t>Q4. Detecting anomalies in sales transactions</a:t>
            </a:r>
            <a:br>
              <a:rPr lang="en-US" sz="1300" dirty="0">
                <a:latin typeface="Arial" panose="020B0604020202020204" pitchFamily="34" charset="0"/>
                <a:cs typeface="Arial" panose="020B0604020202020204" pitchFamily="34" charset="0"/>
              </a:rPr>
            </a:br>
            <a:br>
              <a:rPr lang="en-US" sz="1300" dirty="0">
                <a:latin typeface="Arial" panose="020B0604020202020204" pitchFamily="34" charset="0"/>
                <a:cs typeface="Arial" panose="020B0604020202020204" pitchFamily="34" charset="0"/>
              </a:rPr>
            </a:br>
            <a:r>
              <a:rPr lang="en-US" sz="1300" b="1" dirty="0">
                <a:solidFill>
                  <a:schemeClr val="tx1">
                    <a:lumMod val="75000"/>
                    <a:lumOff val="25000"/>
                  </a:schemeClr>
                </a:solidFill>
                <a:latin typeface="Arial" panose="020B0604020202020204" pitchFamily="34" charset="0"/>
                <a:cs typeface="Arial" panose="020B0604020202020204" pitchFamily="34" charset="0"/>
              </a:rPr>
              <a:t>Walmart  suspects that some transactions have unusually high or low sales compared to the average for the product line. Identify these anomalies</a:t>
            </a:r>
            <a:endParaRPr lang="en-IN" dirty="0">
              <a:solidFill>
                <a:schemeClr val="tx1">
                  <a:lumMod val="75000"/>
                  <a:lumOff val="25000"/>
                </a:schemeClr>
              </a:solidFill>
            </a:endParaRPr>
          </a:p>
        </p:txBody>
      </p:sp>
      <p:sp>
        <p:nvSpPr>
          <p:cNvPr id="9" name="Content Placeholder 8">
            <a:extLst>
              <a:ext uri="{FF2B5EF4-FFF2-40B4-BE49-F238E27FC236}">
                <a16:creationId xmlns:a16="http://schemas.microsoft.com/office/drawing/2014/main" id="{D6625FFA-3C4F-6F83-7F43-45B48F26669F}"/>
              </a:ext>
            </a:extLst>
          </p:cNvPr>
          <p:cNvSpPr>
            <a:spLocks noGrp="1"/>
          </p:cNvSpPr>
          <p:nvPr>
            <p:ph idx="1"/>
          </p:nvPr>
        </p:nvSpPr>
        <p:spPr>
          <a:xfrm>
            <a:off x="170361" y="907143"/>
            <a:ext cx="3524794" cy="5660572"/>
          </a:xfrm>
        </p:spPr>
        <p:txBody>
          <a:bodyPr anchor="t">
            <a:normAutofit/>
          </a:bodyPr>
          <a:lstStyle/>
          <a:p>
            <a:pPr marL="0" indent="0">
              <a:buNone/>
            </a:pPr>
            <a:r>
              <a:rPr lang="en-US" sz="1200" b="1" u="sng" dirty="0">
                <a:solidFill>
                  <a:schemeClr val="accent3"/>
                </a:solidFill>
              </a:rPr>
              <a:t>Solution:</a:t>
            </a: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with </a:t>
            </a:r>
            <a:r>
              <a:rPr lang="en-IN" sz="16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avg_sale</a:t>
            </a: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as (</a:t>
            </a: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select</a:t>
            </a: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`Product line`,</a:t>
            </a: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round(</a:t>
            </a:r>
            <a:r>
              <a:rPr lang="en-IN" sz="16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avg</a:t>
            </a: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(total),2) as </a:t>
            </a:r>
            <a:r>
              <a:rPr lang="en-IN" sz="16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avg_sales</a:t>
            </a:r>
            <a:endPar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from </a:t>
            </a:r>
            <a:r>
              <a:rPr lang="en-IN" sz="16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walmart_sales</a:t>
            </a:r>
            <a:endPar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group by `Product line`),</a:t>
            </a:r>
          </a:p>
          <a:p>
            <a:pPr marL="0" indent="0">
              <a:lnSpc>
                <a:spcPct val="107000"/>
              </a:lnSpc>
              <a:spcAft>
                <a:spcPts val="800"/>
              </a:spcAft>
              <a:buNone/>
            </a:pPr>
            <a:r>
              <a:rPr lang="en-IN" sz="16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find_anomaly</a:t>
            </a: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as (</a:t>
            </a: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select </a:t>
            </a: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`Customer ID`,</a:t>
            </a: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`Product line`,</a:t>
            </a: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Total,</a:t>
            </a: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IN" sz="16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avg_sales</a:t>
            </a: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7000"/>
              </a:lnSpc>
              <a:spcAft>
                <a:spcPts val="800"/>
              </a:spcAft>
              <a:buNone/>
            </a:pP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200" b="1" u="sng" dirty="0">
              <a:solidFill>
                <a:schemeClr val="accent3"/>
              </a:solidFill>
            </a:endParaRPr>
          </a:p>
        </p:txBody>
      </p:sp>
      <p:sp>
        <p:nvSpPr>
          <p:cNvPr id="10" name="Content Placeholder 8">
            <a:extLst>
              <a:ext uri="{FF2B5EF4-FFF2-40B4-BE49-F238E27FC236}">
                <a16:creationId xmlns:a16="http://schemas.microsoft.com/office/drawing/2014/main" id="{FD03F630-238A-2281-D79F-3EF0C38F25AD}"/>
              </a:ext>
            </a:extLst>
          </p:cNvPr>
          <p:cNvSpPr txBox="1">
            <a:spLocks/>
          </p:cNvSpPr>
          <p:nvPr/>
        </p:nvSpPr>
        <p:spPr>
          <a:xfrm>
            <a:off x="4727936" y="1088570"/>
            <a:ext cx="3524794" cy="56605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sz="1200" b="1" dirty="0"/>
          </a:p>
        </p:txBody>
      </p:sp>
      <p:sp>
        <p:nvSpPr>
          <p:cNvPr id="11" name="Content Placeholder 8">
            <a:extLst>
              <a:ext uri="{FF2B5EF4-FFF2-40B4-BE49-F238E27FC236}">
                <a16:creationId xmlns:a16="http://schemas.microsoft.com/office/drawing/2014/main" id="{5D872182-4E76-73D8-E791-BD3245C649C2}"/>
              </a:ext>
            </a:extLst>
          </p:cNvPr>
          <p:cNvSpPr txBox="1">
            <a:spLocks/>
          </p:cNvSpPr>
          <p:nvPr/>
        </p:nvSpPr>
        <p:spPr>
          <a:xfrm>
            <a:off x="8046720" y="1088570"/>
            <a:ext cx="3524794" cy="5660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sz="1200" b="1" dirty="0"/>
          </a:p>
        </p:txBody>
      </p:sp>
      <p:sp>
        <p:nvSpPr>
          <p:cNvPr id="3" name="Content Placeholder 8">
            <a:extLst>
              <a:ext uri="{FF2B5EF4-FFF2-40B4-BE49-F238E27FC236}">
                <a16:creationId xmlns:a16="http://schemas.microsoft.com/office/drawing/2014/main" id="{5C262A5B-8D4F-30E2-466E-5368F65B7EA1}"/>
              </a:ext>
            </a:extLst>
          </p:cNvPr>
          <p:cNvSpPr txBox="1">
            <a:spLocks/>
          </p:cNvSpPr>
          <p:nvPr/>
        </p:nvSpPr>
        <p:spPr>
          <a:xfrm>
            <a:off x="3690264" y="907141"/>
            <a:ext cx="4086576" cy="566057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914400">
              <a:lnSpc>
                <a:spcPct val="80000"/>
              </a:lnSpc>
              <a:spcBef>
                <a:spcPts val="1000"/>
              </a:spcBef>
              <a:buNone/>
            </a:pPr>
            <a:r>
              <a:rPr lang="en-US" sz="1500" b="1" dirty="0" err="1">
                <a:solidFill>
                  <a:schemeClr val="tx1"/>
                </a:solidFill>
              </a:rPr>
              <a:t>Cont</a:t>
            </a:r>
            <a:endParaRPr lang="en-US" sz="1500" b="1" dirty="0">
              <a:solidFill>
                <a:schemeClr val="tx1"/>
              </a:solidFill>
            </a:endParaRP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case</a:t>
            </a: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when total&gt;(</a:t>
            </a:r>
            <a:r>
              <a:rPr lang="en-IN" sz="16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avg_sales</a:t>
            </a: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*1.5) then 'High Anomaly'</a:t>
            </a: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when total&gt;(</a:t>
            </a:r>
            <a:r>
              <a:rPr lang="en-IN" sz="16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avg_sales</a:t>
            </a: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*0.5) then 'Low Anomaly'</a:t>
            </a: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else 'No anomaly'</a:t>
            </a: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end as '</a:t>
            </a:r>
            <a:r>
              <a:rPr lang="en-IN" sz="16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type_of_anomaly</a:t>
            </a: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from</a:t>
            </a:r>
          </a:p>
          <a:p>
            <a:pPr marL="0" indent="0">
              <a:lnSpc>
                <a:spcPct val="107000"/>
              </a:lnSpc>
              <a:spcAft>
                <a:spcPts val="800"/>
              </a:spcAft>
              <a:buNone/>
            </a:pPr>
            <a:r>
              <a:rPr lang="en-IN" sz="16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walmart_sales</a:t>
            </a:r>
            <a:endPar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join </a:t>
            </a:r>
            <a:r>
              <a:rPr lang="en-IN" sz="16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avg_sale</a:t>
            </a: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using (`Product line`))</a:t>
            </a:r>
          </a:p>
          <a:p>
            <a:pPr marL="0" indent="0">
              <a:lnSpc>
                <a:spcPct val="107000"/>
              </a:lnSpc>
              <a:spcAft>
                <a:spcPts val="800"/>
              </a:spcAft>
              <a:buFont typeface="Wingdings 3" panose="05040102010807070707" pitchFamily="18" charset="2"/>
              <a:buNone/>
            </a:pP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buFont typeface="Wingdings 3" panose="05040102010807070707" pitchFamily="18" charset="2"/>
              <a:buNone/>
            </a:pPr>
            <a:endParaRPr lang="en-US" sz="1200" b="1" u="sng" dirty="0">
              <a:solidFill>
                <a:schemeClr val="accent3"/>
              </a:solidFill>
            </a:endParaRPr>
          </a:p>
        </p:txBody>
      </p:sp>
      <p:sp>
        <p:nvSpPr>
          <p:cNvPr id="4" name="Content Placeholder 8">
            <a:extLst>
              <a:ext uri="{FF2B5EF4-FFF2-40B4-BE49-F238E27FC236}">
                <a16:creationId xmlns:a16="http://schemas.microsoft.com/office/drawing/2014/main" id="{96FB7936-4EDB-84AF-2458-5A61BDD1EECF}"/>
              </a:ext>
            </a:extLst>
          </p:cNvPr>
          <p:cNvSpPr txBox="1">
            <a:spLocks/>
          </p:cNvSpPr>
          <p:nvPr/>
        </p:nvSpPr>
        <p:spPr>
          <a:xfrm>
            <a:off x="7697988" y="907143"/>
            <a:ext cx="4086576" cy="566057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defTabSz="914400">
              <a:lnSpc>
                <a:spcPct val="80000"/>
              </a:lnSpc>
              <a:spcBef>
                <a:spcPts val="1000"/>
              </a:spcBef>
              <a:buNone/>
            </a:pPr>
            <a:r>
              <a:rPr lang="en-US" sz="1500" b="1" dirty="0" err="1">
                <a:solidFill>
                  <a:schemeClr val="tx1"/>
                </a:solidFill>
              </a:rPr>
              <a:t>Cont</a:t>
            </a:r>
            <a:endParaRPr lang="en-US" sz="1500" b="1" dirty="0">
              <a:solidFill>
                <a:schemeClr val="tx1"/>
              </a:solidFill>
            </a:endParaRP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select</a:t>
            </a: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`Customer ID`,</a:t>
            </a: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`Product line`,</a:t>
            </a: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round(Total,2) as total,</a:t>
            </a: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IN" sz="16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avg_sales</a:t>
            </a: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t>
            </a: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IN" sz="16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type_of_anomaly</a:t>
            </a:r>
            <a:endPar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from</a:t>
            </a:r>
          </a:p>
          <a:p>
            <a:pPr marL="0" indent="0">
              <a:lnSpc>
                <a:spcPct val="107000"/>
              </a:lnSpc>
              <a:spcAft>
                <a:spcPts val="800"/>
              </a:spcAft>
              <a:buNone/>
            </a:pPr>
            <a:r>
              <a:rPr lang="en-IN" sz="16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find_anomaly</a:t>
            </a:r>
            <a:endPar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order by</a:t>
            </a:r>
          </a:p>
          <a:p>
            <a:pPr marL="0" indent="0">
              <a:lnSpc>
                <a:spcPct val="107000"/>
              </a:lnSpc>
              <a:spcAft>
                <a:spcPts val="800"/>
              </a:spcAft>
              <a:buNone/>
            </a:pPr>
            <a:r>
              <a:rPr lang="en-IN" sz="16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type_of_anomaly</a:t>
            </a:r>
            <a:r>
              <a:rPr lang="en-IN"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n-IN" sz="16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desc</a:t>
            </a:r>
            <a:r>
              <a:rPr lang="en-IN"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07000"/>
              </a:lnSpc>
              <a:spcAft>
                <a:spcPts val="800"/>
              </a:spcAft>
              <a:buFont typeface="Wingdings 3" panose="05040102010807070707" pitchFamily="18" charset="2"/>
              <a:buNone/>
            </a:pPr>
            <a:endParaRPr lang="en-IN" sz="16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marL="0" indent="0">
              <a:buFont typeface="Wingdings 3" panose="05040102010807070707" pitchFamily="18" charset="2"/>
              <a:buNone/>
            </a:pPr>
            <a:endParaRPr lang="en-US" sz="1200" b="1" u="sng" dirty="0">
              <a:solidFill>
                <a:schemeClr val="accent3"/>
              </a:solidFill>
            </a:endParaRPr>
          </a:p>
        </p:txBody>
      </p:sp>
      <p:sp>
        <p:nvSpPr>
          <p:cNvPr id="5" name="Rectangle 4">
            <a:extLst>
              <a:ext uri="{FF2B5EF4-FFF2-40B4-BE49-F238E27FC236}">
                <a16:creationId xmlns:a16="http://schemas.microsoft.com/office/drawing/2014/main" id="{BE72495F-1233-9750-E520-BD598CE92AC7}"/>
              </a:ext>
            </a:extLst>
          </p:cNvPr>
          <p:cNvSpPr/>
          <p:nvPr/>
        </p:nvSpPr>
        <p:spPr>
          <a:xfrm>
            <a:off x="101600" y="907142"/>
            <a:ext cx="11469914" cy="5660571"/>
          </a:xfrm>
          <a:prstGeom prst="rect">
            <a:avLst/>
          </a:prstGeom>
          <a:noFill/>
          <a:ln>
            <a:solidFill>
              <a:schemeClr val="accent5">
                <a:lumMod val="75000"/>
              </a:schemeClr>
            </a:solidFill>
            <a:prstDash val="dash"/>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Footer Placeholder 5">
            <a:extLst>
              <a:ext uri="{FF2B5EF4-FFF2-40B4-BE49-F238E27FC236}">
                <a16:creationId xmlns:a16="http://schemas.microsoft.com/office/drawing/2014/main" id="{C206FE92-7BA6-2CA8-75CF-82FDA26F4F93}"/>
              </a:ext>
            </a:extLst>
          </p:cNvPr>
          <p:cNvSpPr>
            <a:spLocks noGrp="1"/>
          </p:cNvSpPr>
          <p:nvPr>
            <p:ph type="ftr" sz="quarter" idx="11"/>
          </p:nvPr>
        </p:nvSpPr>
        <p:spPr/>
        <p:txBody>
          <a:bodyPr/>
          <a:lstStyle/>
          <a:p>
            <a:r>
              <a:rPr lang="en-US"/>
              <a:t>Mohammed Numan Suriya (15th_October) </a:t>
            </a:r>
            <a:endParaRPr lang="en-IN"/>
          </a:p>
        </p:txBody>
      </p:sp>
      <p:sp>
        <p:nvSpPr>
          <p:cNvPr id="7" name="Slide Number Placeholder 6">
            <a:extLst>
              <a:ext uri="{FF2B5EF4-FFF2-40B4-BE49-F238E27FC236}">
                <a16:creationId xmlns:a16="http://schemas.microsoft.com/office/drawing/2014/main" id="{C446F4E1-6B84-470E-1730-FEC283123A38}"/>
              </a:ext>
            </a:extLst>
          </p:cNvPr>
          <p:cNvSpPr>
            <a:spLocks noGrp="1"/>
          </p:cNvSpPr>
          <p:nvPr>
            <p:ph type="sldNum" sz="quarter" idx="12"/>
          </p:nvPr>
        </p:nvSpPr>
        <p:spPr/>
        <p:txBody>
          <a:bodyPr/>
          <a:lstStyle/>
          <a:p>
            <a:fld id="{CA69D899-F073-463E-BDF7-CE55E14125FE}" type="slidenum">
              <a:rPr lang="en-IN" smtClean="0"/>
              <a:t>8</a:t>
            </a:fld>
            <a:endParaRPr lang="en-IN"/>
          </a:p>
        </p:txBody>
      </p:sp>
    </p:spTree>
    <p:extLst>
      <p:ext uri="{BB962C8B-B14F-4D97-AF65-F5344CB8AC3E}">
        <p14:creationId xmlns:p14="http://schemas.microsoft.com/office/powerpoint/2010/main" val="2198372027"/>
      </p:ext>
    </p:extLst>
  </p:cSld>
  <p:clrMapOvr>
    <a:overrideClrMapping bg1="lt1" tx1="dk1" bg2="lt2" tx2="dk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0AE4DD50-0625-E5CE-73DE-B34A7DDC8A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B8B31F-2144-09E6-AADC-C92E3E44B5ED}"/>
              </a:ext>
            </a:extLst>
          </p:cNvPr>
          <p:cNvSpPr>
            <a:spLocks noGrp="1"/>
          </p:cNvSpPr>
          <p:nvPr>
            <p:ph type="title" idx="4294967295"/>
          </p:nvPr>
        </p:nvSpPr>
        <p:spPr>
          <a:xfrm>
            <a:off x="3788040" y="25397"/>
            <a:ext cx="2930525" cy="947737"/>
          </a:xfrm>
        </p:spPr>
        <p:txBody>
          <a:bodyPr>
            <a:normAutofit fontScale="90000"/>
          </a:bodyPr>
          <a:lstStyle/>
          <a:p>
            <a:r>
              <a:rPr lang="en-US" dirty="0"/>
              <a:t>SQL - Output</a:t>
            </a:r>
            <a:endParaRPr lang="en-IN" dirty="0"/>
          </a:p>
        </p:txBody>
      </p:sp>
      <p:sp>
        <p:nvSpPr>
          <p:cNvPr id="5" name="Content Placeholder 2">
            <a:extLst>
              <a:ext uri="{FF2B5EF4-FFF2-40B4-BE49-F238E27FC236}">
                <a16:creationId xmlns:a16="http://schemas.microsoft.com/office/drawing/2014/main" id="{0185CB07-7479-76A3-360B-83A2E68C695A}"/>
              </a:ext>
            </a:extLst>
          </p:cNvPr>
          <p:cNvSpPr txBox="1">
            <a:spLocks/>
          </p:cNvSpPr>
          <p:nvPr/>
        </p:nvSpPr>
        <p:spPr>
          <a:xfrm>
            <a:off x="5662612" y="3234264"/>
            <a:ext cx="3955521" cy="6265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IN" dirty="0"/>
          </a:p>
        </p:txBody>
      </p:sp>
      <p:sp>
        <p:nvSpPr>
          <p:cNvPr id="7" name="Content Placeholder 2">
            <a:extLst>
              <a:ext uri="{FF2B5EF4-FFF2-40B4-BE49-F238E27FC236}">
                <a16:creationId xmlns:a16="http://schemas.microsoft.com/office/drawing/2014/main" id="{8EDA6843-4695-819B-943C-8A00096DCC97}"/>
              </a:ext>
            </a:extLst>
          </p:cNvPr>
          <p:cNvSpPr txBox="1">
            <a:spLocks/>
          </p:cNvSpPr>
          <p:nvPr/>
        </p:nvSpPr>
        <p:spPr>
          <a:xfrm>
            <a:off x="5332413" y="3124188"/>
            <a:ext cx="3955521" cy="62653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IN" dirty="0"/>
          </a:p>
        </p:txBody>
      </p:sp>
      <p:pic>
        <p:nvPicPr>
          <p:cNvPr id="6" name="Picture 5">
            <a:extLst>
              <a:ext uri="{FF2B5EF4-FFF2-40B4-BE49-F238E27FC236}">
                <a16:creationId xmlns:a16="http://schemas.microsoft.com/office/drawing/2014/main" id="{5D148E78-5BA5-C52C-6DC5-2AB6AB1FB01B}"/>
              </a:ext>
            </a:extLst>
          </p:cNvPr>
          <p:cNvPicPr>
            <a:picLocks noChangeAspect="1"/>
          </p:cNvPicPr>
          <p:nvPr/>
        </p:nvPicPr>
        <p:blipFill>
          <a:blip r:embed="rId2"/>
          <a:srcRect l="6597" t="24074" r="76181" b="17654"/>
          <a:stretch/>
        </p:blipFill>
        <p:spPr>
          <a:xfrm>
            <a:off x="262466" y="973132"/>
            <a:ext cx="3672948" cy="4437330"/>
          </a:xfrm>
          <a:prstGeom prst="rect">
            <a:avLst/>
          </a:prstGeom>
        </p:spPr>
      </p:pic>
      <p:pic>
        <p:nvPicPr>
          <p:cNvPr id="10" name="Picture 9">
            <a:extLst>
              <a:ext uri="{FF2B5EF4-FFF2-40B4-BE49-F238E27FC236}">
                <a16:creationId xmlns:a16="http://schemas.microsoft.com/office/drawing/2014/main" id="{AA4D84F8-C7F7-BBC3-96AD-7661905B8782}"/>
              </a:ext>
            </a:extLst>
          </p:cNvPr>
          <p:cNvPicPr>
            <a:picLocks noChangeAspect="1"/>
          </p:cNvPicPr>
          <p:nvPr/>
        </p:nvPicPr>
        <p:blipFill>
          <a:blip r:embed="rId3"/>
          <a:srcRect l="6736" t="24074" r="79444" b="14691"/>
          <a:stretch/>
        </p:blipFill>
        <p:spPr>
          <a:xfrm>
            <a:off x="3217333" y="998795"/>
            <a:ext cx="3793067" cy="4386006"/>
          </a:xfrm>
          <a:prstGeom prst="rect">
            <a:avLst/>
          </a:prstGeom>
        </p:spPr>
      </p:pic>
      <p:pic>
        <p:nvPicPr>
          <p:cNvPr id="12" name="Picture 11">
            <a:extLst>
              <a:ext uri="{FF2B5EF4-FFF2-40B4-BE49-F238E27FC236}">
                <a16:creationId xmlns:a16="http://schemas.microsoft.com/office/drawing/2014/main" id="{53DAFBB1-813A-3A2E-747D-7ED9030DE5DC}"/>
              </a:ext>
            </a:extLst>
          </p:cNvPr>
          <p:cNvPicPr>
            <a:picLocks noChangeAspect="1"/>
          </p:cNvPicPr>
          <p:nvPr/>
        </p:nvPicPr>
        <p:blipFill>
          <a:blip r:embed="rId4"/>
          <a:srcRect l="6597" t="24321" r="78889" b="14444"/>
          <a:stretch/>
        </p:blipFill>
        <p:spPr>
          <a:xfrm>
            <a:off x="7110237" y="998794"/>
            <a:ext cx="3574696" cy="4386006"/>
          </a:xfrm>
          <a:prstGeom prst="rect">
            <a:avLst/>
          </a:prstGeom>
        </p:spPr>
      </p:pic>
      <p:sp>
        <p:nvSpPr>
          <p:cNvPr id="15" name="Footer Placeholder 14">
            <a:extLst>
              <a:ext uri="{FF2B5EF4-FFF2-40B4-BE49-F238E27FC236}">
                <a16:creationId xmlns:a16="http://schemas.microsoft.com/office/drawing/2014/main" id="{9299A476-3A03-9042-4B21-C21CFCC5C3BB}"/>
              </a:ext>
            </a:extLst>
          </p:cNvPr>
          <p:cNvSpPr>
            <a:spLocks noGrp="1"/>
          </p:cNvSpPr>
          <p:nvPr>
            <p:ph type="ftr" sz="quarter" idx="11"/>
          </p:nvPr>
        </p:nvSpPr>
        <p:spPr/>
        <p:txBody>
          <a:bodyPr/>
          <a:lstStyle/>
          <a:p>
            <a:r>
              <a:rPr lang="en-US"/>
              <a:t>Mohammed Numan Suriya (15th_October) </a:t>
            </a:r>
            <a:endParaRPr lang="en-IN"/>
          </a:p>
        </p:txBody>
      </p:sp>
      <p:sp>
        <p:nvSpPr>
          <p:cNvPr id="16" name="Slide Number Placeholder 15">
            <a:extLst>
              <a:ext uri="{FF2B5EF4-FFF2-40B4-BE49-F238E27FC236}">
                <a16:creationId xmlns:a16="http://schemas.microsoft.com/office/drawing/2014/main" id="{DD3950EE-F5A7-824B-4DE0-2DD94F71803C}"/>
              </a:ext>
            </a:extLst>
          </p:cNvPr>
          <p:cNvSpPr>
            <a:spLocks noGrp="1"/>
          </p:cNvSpPr>
          <p:nvPr>
            <p:ph type="sldNum" sz="quarter" idx="12"/>
          </p:nvPr>
        </p:nvSpPr>
        <p:spPr/>
        <p:txBody>
          <a:bodyPr/>
          <a:lstStyle/>
          <a:p>
            <a:fld id="{CA69D899-F073-463E-BDF7-CE55E14125FE}" type="slidenum">
              <a:rPr lang="en-IN" smtClean="0"/>
              <a:t>9</a:t>
            </a:fld>
            <a:endParaRPr lang="en-IN"/>
          </a:p>
        </p:txBody>
      </p:sp>
    </p:spTree>
    <p:extLst>
      <p:ext uri="{BB962C8B-B14F-4D97-AF65-F5344CB8AC3E}">
        <p14:creationId xmlns:p14="http://schemas.microsoft.com/office/powerpoint/2010/main" val="4257698767"/>
      </p:ext>
    </p:extLst>
  </p:cSld>
  <p:clrMapOvr>
    <a:overrideClrMapping bg1="lt1" tx1="dk1" bg2="lt2" tx2="dk2" accent1="accent1" accent2="accent2" accent3="accent3" accent4="accent4" accent5="accent5" accent6="accent6" hlink="hlink" folHlink="folHlink"/>
  </p:clrMapOvr>
  <p:transition spd="med">
    <p:pull/>
  </p:transition>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2070</TotalTime>
  <Words>1632</Words>
  <Application>Microsoft Office PowerPoint</Application>
  <PresentationFormat>Widescreen</PresentationFormat>
  <Paragraphs>285</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Century Gothic</vt:lpstr>
      <vt:lpstr>Wingdings 3</vt:lpstr>
      <vt:lpstr>Slice</vt:lpstr>
      <vt:lpstr>SQL - Final Project</vt:lpstr>
      <vt:lpstr>Q1. Identifying the Top Branch by Sales Growth Rate  Walmart wants to identify which branch has exhibited the highest sales growth over time. Analyze the total sales for each branch and compare the growth rate across months to find the top performer. </vt:lpstr>
      <vt:lpstr>SQL - Output</vt:lpstr>
      <vt:lpstr>Q2. Finding the most profitable product line for each branch  Walmart needs to determine which product line contributes the highest profit to each branch. The profit margin should be calculated based on the difference between the gross income and cost of goods sold</vt:lpstr>
      <vt:lpstr>SQL - Output</vt:lpstr>
      <vt:lpstr>Q3. analyzing customer segmentation based on spending  Walmart wants to segment customers based on their average spending behavior. Classify customers into three tiers: high, medium and low spenders based on their total purchase amounts</vt:lpstr>
      <vt:lpstr>SQL - Output</vt:lpstr>
      <vt:lpstr>Q4. Detecting anomalies in sales transactions  Walmart  suspects that some transactions have unusually high or low sales compared to the average for the product line. Identify these anomalies</vt:lpstr>
      <vt:lpstr>SQL - Output</vt:lpstr>
      <vt:lpstr>Q5. Most Popular Payment Method By CITY Walmart NEEDS TO DETERMINE THE MOST POPULAR PAYMENT METHOD IN EACH CITY TO TAILOR MARKETING STRATEGIES</vt:lpstr>
      <vt:lpstr>SQL - Output</vt:lpstr>
      <vt:lpstr>Q6. Monthly Sales distribution by gender Walmart wants to understand the sales distribution between male and female customers on a monthly basis</vt:lpstr>
      <vt:lpstr>SQL - Output</vt:lpstr>
      <vt:lpstr>Q7. Best product line by customer type Walmart wants to know which product lines are preferred by different customer types (Member VS normal)</vt:lpstr>
      <vt:lpstr>SQL - Output</vt:lpstr>
      <vt:lpstr>Q8. identifying repeat customers Walmart needs to identify customers who made repeat purchases within a specific time frame (e.g., within 30 days)</vt:lpstr>
      <vt:lpstr>SQL - Output</vt:lpstr>
      <vt:lpstr>Q9. finding top 5 customers by sales volume Walmart wants to reward its top 5 customers who have generated the most sales revenue</vt:lpstr>
      <vt:lpstr>SQL - Output</vt:lpstr>
      <vt:lpstr>Q10. Analyzing SALES TRENDS BY DAY OF THE WEEK Walmart wants To analyze the sales patterns to determine which day of the week brings the highest sales</vt:lpstr>
      <vt:lpstr>SQL - Output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Mohammed Numan Suriya</dc:creator>
  <cp:lastModifiedBy>Mohammed Numan Suriya</cp:lastModifiedBy>
  <cp:revision>28</cp:revision>
  <dcterms:created xsi:type="dcterms:W3CDTF">2025-01-23T07:19:26Z</dcterms:created>
  <dcterms:modified xsi:type="dcterms:W3CDTF">2025-01-25T03:24:31Z</dcterms:modified>
</cp:coreProperties>
</file>